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0.jpg" ContentType="image/jpeg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604" r:id="rId4"/>
    <p:sldId id="626" r:id="rId5"/>
    <p:sldId id="622" r:id="rId6"/>
    <p:sldId id="623" r:id="rId7"/>
    <p:sldId id="621" r:id="rId8"/>
    <p:sldId id="624" r:id="rId9"/>
    <p:sldId id="62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pos="1920" userDrawn="1">
          <p15:clr>
            <a:srgbClr val="A4A3A4"/>
          </p15:clr>
        </p15:guide>
        <p15:guide id="4" pos="5760" userDrawn="1">
          <p15:clr>
            <a:srgbClr val="A4A3A4"/>
          </p15:clr>
        </p15:guide>
        <p15:guide id="5" orient="horz" pos="2256" userDrawn="1">
          <p15:clr>
            <a:srgbClr val="F26B43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F4429"/>
    <a:srgbClr val="F26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85864" autoAdjust="0"/>
  </p:normalViewPr>
  <p:slideViewPr>
    <p:cSldViewPr snapToGrid="0" showGuides="1">
      <p:cViewPr varScale="1">
        <p:scale>
          <a:sx n="75" d="100"/>
          <a:sy n="75" d="100"/>
        </p:scale>
        <p:origin x="946" y="58"/>
      </p:cViewPr>
      <p:guideLst>
        <p:guide pos="3840"/>
        <p:guide pos="1920"/>
        <p:guide pos="5760"/>
        <p:guide orient="horz" pos="225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2" d="100"/>
          <a:sy n="52" d="100"/>
        </p:scale>
        <p:origin x="2680" y="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0606A92-41EA-41E9-ADD6-CD07F329982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645E82-73FA-4521-8A0E-FF076B0C69F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4D4D3-5374-441F-A075-BAD64B169208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047154-ED30-40D9-A4C8-39C139AA96C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3051BF-7CFE-400F-907F-3CC7A4A0C95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D3965-1EDD-4558-BF7C-084D6516D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214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84FAA8-1A18-4DB9-982E-3BEF7532D9F6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F4E70D-800D-434B-B87E-311985052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79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4E70D-800D-434B-B87E-31198505281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41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A0C90-E84D-4E5B-960B-A7C93923571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26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is good to call</a:t>
            </a:r>
            <a:r>
              <a:rPr lang="en-US" baseline="0" dirty="0" smtClean="0"/>
              <a:t> each die by its name (e.g., tetrahedron) or the number of faces (e.g., four face die). </a:t>
            </a:r>
          </a:p>
          <a:p>
            <a:r>
              <a:rPr lang="en-US" baseline="0" dirty="0" smtClean="0"/>
              <a:t>See the last slide for all the names.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A0C90-E84D-4E5B-960B-A7C93923571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8537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A0C90-E84D-4E5B-960B-A7C93923571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778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A0C90-E84D-4E5B-960B-A7C93923571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6974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A0C90-E84D-4E5B-960B-A7C93923571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742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g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MTINSTITUTE.COM/" TargetMode="External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dmtinstitute.com/" TargetMode="Externa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mailto:jonathan@dmtinstitute.com" TargetMode="External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id="{552B7B2C-EAAD-4F75-B18B-C6BC542E1DB0}"/>
              </a:ext>
            </a:extLst>
          </p:cNvPr>
          <p:cNvSpPr/>
          <p:nvPr userDrawn="1"/>
        </p:nvSpPr>
        <p:spPr>
          <a:xfrm>
            <a:off x="1" y="1"/>
            <a:ext cx="12191999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A3BFE0-4B0F-4204-929B-CDC6868145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D3F3A4-7F6E-4964-9ECA-B719CCD5731A}" type="datetime1">
              <a:rPr lang="en-US" smtClean="0"/>
              <a:t>5/15/2019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92650B-A395-4899-8C80-DC1657761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5">
                    <a:lumMod val="50000"/>
                  </a:schemeClr>
                </a:solidFill>
              </a:rPr>
              <a:t>© DMTI (2019) | RESOURCE MATERIALS | www.DMTinstitute.com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7E7379-6924-48D3-A772-9FC10BC51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7A504351-97B8-44F8-B399-04F6AE5E9194}"/>
              </a:ext>
            </a:extLst>
          </p:cNvPr>
          <p:cNvSpPr/>
          <p:nvPr userDrawn="1"/>
        </p:nvSpPr>
        <p:spPr>
          <a:xfrm>
            <a:off x="943100" y="938867"/>
            <a:ext cx="10143099" cy="31631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id="{9A08A949-C5EC-454F-A293-FA6C0A96EB57}"/>
              </a:ext>
            </a:extLst>
          </p:cNvPr>
          <p:cNvSpPr/>
          <p:nvPr userDrawn="1"/>
        </p:nvSpPr>
        <p:spPr>
          <a:xfrm>
            <a:off x="3803717" y="1632610"/>
            <a:ext cx="4421865" cy="8489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9" name="object 6">
            <a:extLst>
              <a:ext uri="{FF2B5EF4-FFF2-40B4-BE49-F238E27FC236}">
                <a16:creationId xmlns:a16="http://schemas.microsoft.com/office/drawing/2014/main" id="{7FBEA878-399B-41D8-A40D-E83D83F248F2}"/>
              </a:ext>
            </a:extLst>
          </p:cNvPr>
          <p:cNvSpPr/>
          <p:nvPr userDrawn="1"/>
        </p:nvSpPr>
        <p:spPr>
          <a:xfrm>
            <a:off x="2210298" y="4167767"/>
            <a:ext cx="7313933" cy="48356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113C1B3-ED62-4EC5-9B31-32AC8DAF3ED0}"/>
              </a:ext>
            </a:extLst>
          </p:cNvPr>
          <p:cNvSpPr txBox="1"/>
          <p:nvPr userDrawn="1"/>
        </p:nvSpPr>
        <p:spPr>
          <a:xfrm>
            <a:off x="1671783" y="2906391"/>
            <a:ext cx="8672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-133" dirty="0">
                <a:solidFill>
                  <a:srgbClr val="FFFFFF"/>
                </a:solidFill>
                <a:latin typeface="Lucida Sans"/>
              </a:rPr>
              <a:t>Developing Mathematical Thinking Institute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45212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7A9D4-FB7C-4C67-B77B-35C5AC934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E1EBC5-CC53-4405-9A2A-D00B342C33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DCDDA-E89C-48B7-B6B4-82B682F2DE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1B09A2-9678-4C4B-96C0-C0F5835587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1E8B1C-4061-4850-B7B7-59464476D06D}" type="datetime1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D772BF-5534-4C84-8EAB-DD8AC3BEE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chemeClr val="accent5">
                    <a:lumMod val="50000"/>
                  </a:schemeClr>
                </a:solidFill>
              </a:rPr>
              <a:t>© DMTI (2019) | RESOURCE MATERIALS | www.DMTinstitute.com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26E506-E58B-4B76-8FEE-FC670DF69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776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71457319-AD84-4716-AF6E-3C8026E94F6A}"/>
              </a:ext>
            </a:extLst>
          </p:cNvPr>
          <p:cNvSpPr/>
          <p:nvPr userDrawn="1"/>
        </p:nvSpPr>
        <p:spPr>
          <a:xfrm>
            <a:off x="1" y="1"/>
            <a:ext cx="12191999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0FBBF23D-9CAE-45EF-9EA4-263CCFAEFB7E}"/>
              </a:ext>
            </a:extLst>
          </p:cNvPr>
          <p:cNvSpPr txBox="1"/>
          <p:nvPr userDrawn="1"/>
        </p:nvSpPr>
        <p:spPr>
          <a:xfrm>
            <a:off x="6776167" y="5944238"/>
            <a:ext cx="4489872" cy="181310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16933">
              <a:lnSpc>
                <a:spcPct val="100000"/>
              </a:lnSpc>
              <a:spcBef>
                <a:spcPts val="133"/>
              </a:spcBef>
            </a:pPr>
            <a:r>
              <a:rPr sz="1067" dirty="0">
                <a:solidFill>
                  <a:srgbClr val="FFFFFF"/>
                </a:solidFill>
                <a:latin typeface="Arial"/>
                <a:cs typeface="Arial"/>
              </a:rPr>
              <a:t>© </a:t>
            </a:r>
            <a:r>
              <a:rPr sz="1067" spc="-7" dirty="0">
                <a:solidFill>
                  <a:srgbClr val="FFFFFF"/>
                </a:solidFill>
                <a:latin typeface="Arial"/>
                <a:cs typeface="Arial"/>
              </a:rPr>
              <a:t>DMTI (2018) </a:t>
            </a:r>
            <a:r>
              <a:rPr sz="1067" dirty="0">
                <a:solidFill>
                  <a:srgbClr val="FFFFFF"/>
                </a:solidFill>
                <a:latin typeface="Arial"/>
                <a:cs typeface="Arial"/>
              </a:rPr>
              <a:t>| </a:t>
            </a:r>
            <a:r>
              <a:rPr sz="1067" spc="-7" dirty="0">
                <a:solidFill>
                  <a:srgbClr val="FFFFFF"/>
                </a:solidFill>
                <a:latin typeface="Arial"/>
                <a:cs typeface="Arial"/>
              </a:rPr>
              <a:t>RESOURCE MATERIALS </a:t>
            </a:r>
            <a:r>
              <a:rPr sz="1067" dirty="0">
                <a:solidFill>
                  <a:srgbClr val="FFFFFF"/>
                </a:solidFill>
                <a:latin typeface="Arial"/>
                <a:cs typeface="Arial"/>
              </a:rPr>
              <a:t>|</a:t>
            </a:r>
            <a:r>
              <a:rPr lang="en-US" sz="1067" spc="-7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67" spc="-7" dirty="0">
                <a:solidFill>
                  <a:srgbClr val="FFFFFF"/>
                </a:solidFill>
                <a:latin typeface="Arial"/>
                <a:cs typeface="Arial"/>
                <a:hlinkClick r:id="rId3"/>
              </a:rPr>
              <a:t>DMTINSTITUTE.COM</a:t>
            </a:r>
            <a:endParaRPr sz="1067" dirty="0">
              <a:latin typeface="Arial"/>
              <a:cs typeface="Arial"/>
            </a:endParaRPr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8FEBB454-0473-498E-A24F-50A860845A29}"/>
              </a:ext>
            </a:extLst>
          </p:cNvPr>
          <p:cNvSpPr txBox="1"/>
          <p:nvPr userDrawn="1"/>
        </p:nvSpPr>
        <p:spPr>
          <a:xfrm>
            <a:off x="6829201" y="4945251"/>
            <a:ext cx="3429847" cy="59503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6933" marR="6773">
              <a:lnSpc>
                <a:spcPts val="2200"/>
              </a:lnSpc>
              <a:spcBef>
                <a:spcPts val="240"/>
              </a:spcBef>
            </a:pPr>
            <a:r>
              <a:rPr sz="1867" spc="-7" dirty="0">
                <a:solidFill>
                  <a:srgbClr val="FFFFFF"/>
                </a:solidFill>
                <a:latin typeface="Arial"/>
                <a:cs typeface="Arial"/>
              </a:rPr>
              <a:t>Brendefur and Strother (2018).  DMTI Inc.</a:t>
            </a:r>
            <a:r>
              <a:rPr lang="en-US" sz="1867" spc="-7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67" spc="-7" dirty="0">
                <a:solidFill>
                  <a:srgbClr val="FFFFFF"/>
                </a:solidFill>
                <a:latin typeface="Arial"/>
                <a:cs typeface="Arial"/>
                <a:hlinkClick r:id="rId4"/>
              </a:rPr>
              <a:t>dmtinstitute.com</a:t>
            </a:r>
            <a:endParaRPr sz="1867" dirty="0">
              <a:latin typeface="Arial"/>
              <a:cs typeface="Arial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222678-AE97-4760-80F9-20874A701E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6568F8-C579-44E3-AF1E-FB034DE9988A}" type="datetime1">
              <a:rPr lang="en-US" smtClean="0"/>
              <a:t>5/15/2019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068C91-9358-4ECE-BE34-71F8B5206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788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59563" y="0"/>
            <a:ext cx="10032437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831637" y="1268760"/>
            <a:ext cx="8750763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845429" y="1844825"/>
            <a:ext cx="8750763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8581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6C868-15CD-4AAD-8471-D41C99BAB3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36926" y="1496293"/>
            <a:ext cx="8633402" cy="1006475"/>
          </a:xfrm>
        </p:spPr>
        <p:txBody>
          <a:bodyPr anchor="b">
            <a:normAutofit/>
          </a:bodyPr>
          <a:lstStyle>
            <a:lvl1pPr algn="l">
              <a:defRPr sz="5900"/>
            </a:lvl1pPr>
          </a:lstStyle>
          <a:p>
            <a:r>
              <a:rPr lang="en-US" dirty="0"/>
              <a:t>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9958F-68CC-4667-86B3-1FE30922D0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36925" y="2601119"/>
            <a:ext cx="8633402" cy="827881"/>
          </a:xfrm>
        </p:spPr>
        <p:txBody>
          <a:bodyPr>
            <a:normAutofit/>
          </a:bodyPr>
          <a:lstStyle>
            <a:lvl1pPr marL="0" indent="0" algn="l">
              <a:buNone/>
              <a:defRPr sz="45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ECA1C1-317E-46F1-8B75-267FF0241A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A858A58-F2E6-4067-8F9F-3144DB334B4B}" type="datetime1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FBA0C-7FE4-44AF-A78A-B5B3148C7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© DMTI (2019) | RESOURCE MATERIALS | www.DMTinstitute.com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3EA08-6B95-41B7-BAA0-19040AD26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825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E8E301E0-D0BF-4191-A293-235FF24EE3EA}"/>
              </a:ext>
            </a:extLst>
          </p:cNvPr>
          <p:cNvSpPr/>
          <p:nvPr userDrawn="1"/>
        </p:nvSpPr>
        <p:spPr>
          <a:xfrm>
            <a:off x="1" y="1"/>
            <a:ext cx="12191999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2">
            <a:extLst>
              <a:ext uri="{FF2B5EF4-FFF2-40B4-BE49-F238E27FC236}">
                <a16:creationId xmlns:a16="http://schemas.microsoft.com/office/drawing/2014/main" id="{6EE953A2-673E-4B17-B682-1575D83859FD}"/>
              </a:ext>
            </a:extLst>
          </p:cNvPr>
          <p:cNvSpPr/>
          <p:nvPr userDrawn="1"/>
        </p:nvSpPr>
        <p:spPr>
          <a:xfrm>
            <a:off x="1" y="1"/>
            <a:ext cx="12191999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21D91A-D45A-4512-9F86-D03C84D0B2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480AA9-5C68-4135-961F-CBE6A842055C}" type="datetime1">
              <a:rPr lang="en-US" smtClean="0"/>
              <a:t>5/15/2019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F14FBE-D234-4E45-9415-F36C6BB6A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5">
                    <a:lumMod val="50000"/>
                  </a:schemeClr>
                </a:solidFill>
              </a:rPr>
              <a:t>© DMTI (2019) | RESOURCE MATERIALS | www.DMTinstitute.com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33B7D3-9ABA-481F-90A3-306832AE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5FF647E0-36BC-4485-89B5-8E89213A778A}"/>
              </a:ext>
            </a:extLst>
          </p:cNvPr>
          <p:cNvSpPr txBox="1"/>
          <p:nvPr userDrawn="1"/>
        </p:nvSpPr>
        <p:spPr>
          <a:xfrm>
            <a:off x="395775" y="2567428"/>
            <a:ext cx="4163525" cy="2235868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55"/>
              </a:spcBef>
            </a:pPr>
            <a:r>
              <a:rPr lang="en-US" sz="1800" spc="-50" dirty="0">
                <a:solidFill>
                  <a:srgbClr val="FFFFFF"/>
                </a:solidFill>
                <a:latin typeface="Lucida Sans" panose="020B0602030504020204" pitchFamily="34" charset="0"/>
                <a:cs typeface="Arial" panose="020B0604020202020204" pitchFamily="34" charset="0"/>
              </a:rPr>
              <a:t>“The Developing Mathematical Thinking Institute (DMTI) is dedicated to enhancing students’ learning of mathematics by supporting educators in the implementation of research-based instructional strategies through high-quality professional development, curricular resources and assessments."</a:t>
            </a:r>
            <a:endParaRPr sz="1800" dirty="0">
              <a:latin typeface="Lucida Sans" panose="020B0602030504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C5BE1F92-0EC2-4432-B6D9-E366A9F4715A}"/>
              </a:ext>
            </a:extLst>
          </p:cNvPr>
          <p:cNvSpPr txBox="1"/>
          <p:nvPr userDrawn="1"/>
        </p:nvSpPr>
        <p:spPr>
          <a:xfrm>
            <a:off x="395775" y="5189140"/>
            <a:ext cx="464612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45" dirty="0">
                <a:solidFill>
                  <a:srgbClr val="FFFFFF"/>
                </a:solidFill>
                <a:latin typeface="Lucida Sans"/>
                <a:cs typeface="Lucida Sans"/>
              </a:rPr>
              <a:t>For </a:t>
            </a:r>
            <a:r>
              <a:rPr sz="1600" spc="-65" dirty="0">
                <a:solidFill>
                  <a:srgbClr val="FFFFFF"/>
                </a:solidFill>
                <a:latin typeface="Lucida Sans"/>
                <a:cs typeface="Lucida Sans"/>
              </a:rPr>
              <a:t>more information</a:t>
            </a:r>
            <a:r>
              <a:rPr sz="1600" spc="-15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600" spc="-40" dirty="0">
                <a:solidFill>
                  <a:srgbClr val="FFFFFF"/>
                </a:solidFill>
                <a:latin typeface="Lucida Sans"/>
                <a:cs typeface="Lucida Sans"/>
              </a:rPr>
              <a:t>contact</a:t>
            </a:r>
            <a:endParaRPr sz="1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</a:pPr>
            <a:r>
              <a:rPr sz="1600" spc="-95" dirty="0">
                <a:solidFill>
                  <a:srgbClr val="FFFFFF"/>
                </a:solidFill>
                <a:latin typeface="Lucida Sans"/>
                <a:cs typeface="Lucida Sans"/>
              </a:rPr>
              <a:t>Dr. </a:t>
            </a:r>
            <a:r>
              <a:rPr sz="1600" spc="-55" dirty="0">
                <a:solidFill>
                  <a:srgbClr val="FFFFFF"/>
                </a:solidFill>
                <a:latin typeface="Lucida Sans"/>
                <a:cs typeface="Lucida Sans"/>
              </a:rPr>
              <a:t>Brendefur </a:t>
            </a:r>
            <a:r>
              <a:rPr sz="1600" spc="-40" dirty="0">
                <a:solidFill>
                  <a:srgbClr val="FFFFFF"/>
                </a:solidFill>
                <a:latin typeface="Lucida Sans"/>
                <a:cs typeface="Lucida Sans"/>
              </a:rPr>
              <a:t>at</a:t>
            </a:r>
            <a:r>
              <a:rPr sz="1600" spc="-8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600" u="heavy" spc="-6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"/>
                <a:cs typeface="Lucida Sans"/>
                <a:hlinkClick r:id="rId3"/>
              </a:rPr>
              <a:t>jonathan@dmtinstitute.com</a:t>
            </a:r>
            <a:endParaRPr sz="1600" dirty="0">
              <a:latin typeface="Lucida Sans"/>
              <a:cs typeface="Lucida Sans"/>
            </a:endParaRPr>
          </a:p>
        </p:txBody>
      </p:sp>
      <p:sp>
        <p:nvSpPr>
          <p:cNvPr id="11" name="object 6">
            <a:extLst>
              <a:ext uri="{FF2B5EF4-FFF2-40B4-BE49-F238E27FC236}">
                <a16:creationId xmlns:a16="http://schemas.microsoft.com/office/drawing/2014/main" id="{AB3CCEEB-798E-48F9-814F-FA563CCCA6DF}"/>
              </a:ext>
            </a:extLst>
          </p:cNvPr>
          <p:cNvSpPr/>
          <p:nvPr userDrawn="1"/>
        </p:nvSpPr>
        <p:spPr>
          <a:xfrm>
            <a:off x="491449" y="430250"/>
            <a:ext cx="2588092" cy="4968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4">
            <a:extLst>
              <a:ext uri="{FF2B5EF4-FFF2-40B4-BE49-F238E27FC236}">
                <a16:creationId xmlns:a16="http://schemas.microsoft.com/office/drawing/2014/main" id="{2EB6CFA0-898C-4846-B18E-6AAF3776FE0A}"/>
              </a:ext>
            </a:extLst>
          </p:cNvPr>
          <p:cNvSpPr txBox="1"/>
          <p:nvPr userDrawn="1"/>
        </p:nvSpPr>
        <p:spPr>
          <a:xfrm>
            <a:off x="395775" y="5189140"/>
            <a:ext cx="464612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45" dirty="0">
                <a:solidFill>
                  <a:srgbClr val="FFFFFF"/>
                </a:solidFill>
                <a:latin typeface="Lucida Sans"/>
                <a:cs typeface="Lucida Sans"/>
              </a:rPr>
              <a:t>For </a:t>
            </a:r>
            <a:r>
              <a:rPr sz="1600" spc="-65" dirty="0">
                <a:solidFill>
                  <a:srgbClr val="FFFFFF"/>
                </a:solidFill>
                <a:latin typeface="Lucida Sans"/>
                <a:cs typeface="Lucida Sans"/>
              </a:rPr>
              <a:t>more information</a:t>
            </a:r>
            <a:r>
              <a:rPr sz="1600" spc="-15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600" spc="-40" dirty="0">
                <a:solidFill>
                  <a:srgbClr val="FFFFFF"/>
                </a:solidFill>
                <a:latin typeface="Lucida Sans"/>
                <a:cs typeface="Lucida Sans"/>
              </a:rPr>
              <a:t>contact</a:t>
            </a:r>
            <a:endParaRPr sz="1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</a:pPr>
            <a:r>
              <a:rPr sz="1600" spc="-95" dirty="0">
                <a:solidFill>
                  <a:srgbClr val="FFFFFF"/>
                </a:solidFill>
                <a:latin typeface="Lucida Sans"/>
                <a:cs typeface="Lucida Sans"/>
              </a:rPr>
              <a:t>Dr. </a:t>
            </a:r>
            <a:r>
              <a:rPr sz="1600" spc="-55" dirty="0">
                <a:solidFill>
                  <a:srgbClr val="FFFFFF"/>
                </a:solidFill>
                <a:latin typeface="Lucida Sans"/>
                <a:cs typeface="Lucida Sans"/>
              </a:rPr>
              <a:t>Brendefur </a:t>
            </a:r>
            <a:r>
              <a:rPr sz="1600" spc="-40" dirty="0">
                <a:solidFill>
                  <a:srgbClr val="FFFFFF"/>
                </a:solidFill>
                <a:latin typeface="Lucida Sans"/>
                <a:cs typeface="Lucida Sans"/>
              </a:rPr>
              <a:t>at</a:t>
            </a:r>
            <a:r>
              <a:rPr sz="1600" spc="-8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600" u="heavy" spc="-6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"/>
                <a:cs typeface="Lucida Sans"/>
                <a:hlinkClick r:id="rId3"/>
              </a:rPr>
              <a:t>jonathan@dmtinstitute.com</a:t>
            </a:r>
            <a:endParaRPr sz="1600" dirty="0">
              <a:latin typeface="Lucida Sans"/>
              <a:cs typeface="Lucida Sans"/>
            </a:endParaRPr>
          </a:p>
        </p:txBody>
      </p:sp>
      <p:sp>
        <p:nvSpPr>
          <p:cNvPr id="16" name="object 6">
            <a:extLst>
              <a:ext uri="{FF2B5EF4-FFF2-40B4-BE49-F238E27FC236}">
                <a16:creationId xmlns:a16="http://schemas.microsoft.com/office/drawing/2014/main" id="{1690DF6B-5447-4C60-8052-E1FA670FB758}"/>
              </a:ext>
            </a:extLst>
          </p:cNvPr>
          <p:cNvSpPr/>
          <p:nvPr userDrawn="1"/>
        </p:nvSpPr>
        <p:spPr>
          <a:xfrm>
            <a:off x="491449" y="430250"/>
            <a:ext cx="2588092" cy="4968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65542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B7B00-E930-4C26-BE86-21B5C0915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1E0E3-E93A-4F8A-9587-092C52FE6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57590F-FA2C-44A7-AD92-2BB8BA9F02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A357A7B-12AC-4162-8F4E-7C3546B4F73C}" type="datetime1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82DCF-AFC8-49E4-B39F-F6F685FC8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chemeClr val="accent5">
                    <a:lumMod val="50000"/>
                  </a:schemeClr>
                </a:solidFill>
              </a:rPr>
              <a:t>© DMTI (2019) | RESOURCE MATERIALS | www.DMTinstitute.com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CFC536-4825-4538-854A-F55926D24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064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954BE-5617-440F-9FDD-8D5AB94D8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10C89-4657-466C-93E1-738004EE25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3F864C-3DAC-4A6B-AD8F-64AFD48C69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62246F-7291-4378-9A8B-ACC37089DC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356E-FFF5-4CBF-84C4-9E236CF2FDE5}" type="datetime1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83061-D61F-4B78-88DB-41603AEE7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chemeClr val="accent5">
                    <a:lumMod val="50000"/>
                  </a:schemeClr>
                </a:solidFill>
              </a:rPr>
              <a:t>© DMTI (2019) | RESOURCE MATERIALS | www.DMTinstitute.com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AAC1CC-4C52-46FC-8A85-3844CBCAB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58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2FC76-32A7-4689-A3C9-D63B5ED51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A4E434-5714-4469-8D9C-4F722FA661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45815"/>
            <a:ext cx="5157787" cy="470910"/>
          </a:xfrm>
        </p:spPr>
        <p:txBody>
          <a:bodyPr anchor="b">
            <a:norm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CB6606-E5D4-419E-B3C7-295B9A8AAC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71852"/>
            <a:ext cx="5157787" cy="391781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709ABB-BE99-4808-A097-72E94798D2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45814"/>
            <a:ext cx="5183188" cy="470911"/>
          </a:xfrm>
        </p:spPr>
        <p:txBody>
          <a:bodyPr anchor="b">
            <a:normAutofit/>
          </a:bodyPr>
          <a:lstStyle>
            <a:lvl1pPr marL="0" indent="0">
              <a:buNone/>
              <a:defRPr lang="en-US" sz="2400" b="1" kern="1200" dirty="0">
                <a:solidFill>
                  <a:schemeClr val="accent1"/>
                </a:solidFill>
                <a:latin typeface="Proxima Nova Rg" panose="02000506030000020004" pitchFamily="50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A3B634-89CE-4508-9494-ECE990174C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71851"/>
            <a:ext cx="5183188" cy="39178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2FAC10-F97C-4FBF-A154-8165AD8168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B74FF7A-A196-41C5-984B-0282DBC44E67}" type="datetime1">
              <a:rPr lang="en-US" smtClean="0"/>
              <a:t>5/15/2019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A155E5-1944-4A35-98FD-255573239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chemeClr val="accent5">
                    <a:lumMod val="50000"/>
                  </a:schemeClr>
                </a:solidFill>
              </a:rPr>
              <a:t>© DMTI (2019) | RESOURCE MATERIALS | www.DMTinstitute.com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00EC7D-0CB8-4698-A86F-AEB62BEDA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864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908C4-147B-4999-8F5D-73BF6BC01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452E31-2E9F-4710-BD6C-84933643A8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991C65E-1043-4EC9-A772-B51EA8DC169B}" type="datetime1">
              <a:rPr lang="en-US" smtClean="0"/>
              <a:t>5/15/2019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C065BC-68C6-4C8D-B75B-029E2AA2A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chemeClr val="accent5">
                    <a:lumMod val="50000"/>
                  </a:schemeClr>
                </a:solidFill>
              </a:rPr>
              <a:t>© DMTI (2019) | RESOURCE MATERIALS | www.DMTinstitute.com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3953CD-2B35-4597-8EAC-814BEB3BF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472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C9BC7B-D596-4D5F-9EA7-576BF96455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2E501E-2CA1-4A65-BEEF-EF9CB92019CF}" type="datetime1">
              <a:rPr lang="en-US" smtClean="0"/>
              <a:t>5/15/2019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039CFF-9FD4-4A09-B1A0-C272A7A18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chemeClr val="accent5">
                    <a:lumMod val="50000"/>
                  </a:schemeClr>
                </a:solidFill>
              </a:rPr>
              <a:t>© DMTI (2019) | RESOURCE MATERIALS | www.DMTinstitute.com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659317-1FF7-4D62-8A8A-813CD7DBA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374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k object 16">
            <a:extLst>
              <a:ext uri="{FF2B5EF4-FFF2-40B4-BE49-F238E27FC236}">
                <a16:creationId xmlns:a16="http://schemas.microsoft.com/office/drawing/2014/main" id="{302CEEA7-AEF7-41E9-8B9F-9B59BEAC64BD}"/>
              </a:ext>
            </a:extLst>
          </p:cNvPr>
          <p:cNvSpPr/>
          <p:nvPr userDrawn="1"/>
        </p:nvSpPr>
        <p:spPr>
          <a:xfrm>
            <a:off x="64655" y="1"/>
            <a:ext cx="6031345" cy="6857999"/>
          </a:xfrm>
          <a:prstGeom prst="rect">
            <a:avLst/>
          </a:prstGeom>
          <a:blipFill>
            <a:blip r:embed="rId2" cstate="print"/>
            <a:stretch>
              <a:fillRect l="-1481" r="-115624"/>
            </a:stretch>
          </a:blip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077BF2-46DA-4267-A134-5CF4C7C85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199"/>
            <a:ext cx="4609667" cy="5620327"/>
          </a:xfrm>
        </p:spPr>
        <p:txBody>
          <a:bodyPr anchor="ctr">
            <a:noAutofit/>
          </a:bodyPr>
          <a:lstStyle>
            <a:lvl1pPr>
              <a:defRPr sz="5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766E1-7577-468C-9DC9-4A8AB60AB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9200" y="987425"/>
            <a:ext cx="5056188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FE05D3-652A-4FE2-860C-878E4244CA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E176F6-6C85-431D-B81A-B8B121061DFB}" type="datetime1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595BE4-4333-4DB0-AF31-C73087E9B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chemeClr val="accent5">
                    <a:lumMod val="50000"/>
                  </a:schemeClr>
                </a:solidFill>
              </a:rPr>
              <a:t>© DMTI (2019) | RESOURCE MATERIALS | www.DMTinstitute.com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4B0579-B199-4B66-886B-6F9980051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753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k object 16">
            <a:extLst>
              <a:ext uri="{FF2B5EF4-FFF2-40B4-BE49-F238E27FC236}">
                <a16:creationId xmlns:a16="http://schemas.microsoft.com/office/drawing/2014/main" id="{2A8160FF-83CD-4143-829E-82DC482C1B56}"/>
              </a:ext>
            </a:extLst>
          </p:cNvPr>
          <p:cNvSpPr/>
          <p:nvPr userDrawn="1"/>
        </p:nvSpPr>
        <p:spPr>
          <a:xfrm>
            <a:off x="-2" y="0"/>
            <a:ext cx="12191999" cy="685799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BC0D56-C424-4553-BC21-6D30344F9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644618-3265-4C86-93C4-26E98704D5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F63DD7-CFE1-429D-98D9-2C3085B913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5350A-01F2-4AFD-A602-51C91C43C0AE}" type="datetime1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C9A10-16E9-411A-BA4D-6FA0FEAD54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© DMTI (2019) | RESOURCE MATERIALS | www.DMTinstitute.com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D0707-C556-44D9-AE9F-32B6A25C4C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fld id="{98BF5705-46C3-485D-8424-2D945ED9B3A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id="{7CDB386C-BDC6-47F2-BD45-C969A40FA754}"/>
              </a:ext>
            </a:extLst>
          </p:cNvPr>
          <p:cNvSpPr/>
          <p:nvPr userDrawn="1"/>
        </p:nvSpPr>
        <p:spPr>
          <a:xfrm>
            <a:off x="838200" y="6397267"/>
            <a:ext cx="1475465" cy="28328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91723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49" r:id="rId2"/>
    <p:sldLayoutId id="2147483659" r:id="rId3"/>
    <p:sldLayoutId id="2147483650" r:id="rId4"/>
    <p:sldLayoutId id="2147483652" r:id="rId5"/>
    <p:sldLayoutId id="2147483653" r:id="rId6"/>
    <p:sldLayoutId id="2147483661" r:id="rId7"/>
    <p:sldLayoutId id="2147483655" r:id="rId8"/>
    <p:sldLayoutId id="2147483656" r:id="rId9"/>
    <p:sldLayoutId id="2147483657" r:id="rId10"/>
    <p:sldLayoutId id="2147483660" r:id="rId11"/>
    <p:sldLayoutId id="2147483662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9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libri" panose="020F05020202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Proxima Nova Rg" panose="02000506030000020004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Proxima Nova Rg" panose="02000506030000020004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Proxima Nova Rg" panose="02000506030000020004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roxima Nova Rg" panose="02000506030000020004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roxima Nova Rg" panose="02000506030000020004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4416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000"/>
    </mc:Choice>
    <mc:Fallback xmlns="">
      <p:transition spd="slow" advTm="78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9E52C79-B331-4B9F-A40A-4BBC08C40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6D9425-CAF9-46E1-B508-467649698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5">
                    <a:lumMod val="50000"/>
                  </a:schemeClr>
                </a:solidFill>
              </a:rPr>
              <a:t>© DMTI (2019) | RESOURCE MATERIALS | www.DMTinstitute.com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66812AA-2629-4979-80D1-A666261006F6}"/>
              </a:ext>
            </a:extLst>
          </p:cNvPr>
          <p:cNvSpPr txBox="1">
            <a:spLocks/>
          </p:cNvSpPr>
          <p:nvPr/>
        </p:nvSpPr>
        <p:spPr>
          <a:xfrm>
            <a:off x="3337088" y="1769740"/>
            <a:ext cx="8854911" cy="738664"/>
          </a:xfrm>
          <a:prstGeom prst="rect">
            <a:avLst/>
          </a:prstGeom>
        </p:spPr>
        <p:txBody>
          <a:bodyPr wrap="square" lIns="0" tIns="0" rIns="0" bIns="0">
            <a:normAutofit fontScale="90000" lnSpcReduction="20000"/>
          </a:bodyPr>
          <a:lstStyle>
            <a:lvl1pPr algn="l" eaLnBrk="1" hangingPunct="1">
              <a:defRPr sz="4800" b="1" i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Arial"/>
              </a:defRPr>
            </a:lvl1pPr>
          </a:lstStyle>
          <a:p>
            <a:pPr lvl="0">
              <a:defRPr/>
            </a:pPr>
            <a:r>
              <a:rPr lang="en-US" sz="6600" kern="0">
                <a:solidFill>
                  <a:sysClr val="windowText" lastClr="000000"/>
                </a:solidFill>
              </a:rPr>
              <a:t>PMA </a:t>
            </a:r>
            <a:r>
              <a:rPr lang="en-US" sz="6600"/>
              <a:t>– Grade </a:t>
            </a:r>
            <a:r>
              <a:rPr lang="en-US" sz="6600" smtClean="0"/>
              <a:t>2</a:t>
            </a:r>
            <a:endParaRPr lang="en-US" sz="6600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F570246-6919-40B0-9A02-0A28AF6714F9}"/>
              </a:ext>
            </a:extLst>
          </p:cNvPr>
          <p:cNvSpPr txBox="1">
            <a:spLocks/>
          </p:cNvSpPr>
          <p:nvPr/>
        </p:nvSpPr>
        <p:spPr>
          <a:xfrm>
            <a:off x="3336925" y="2548805"/>
            <a:ext cx="8855075" cy="69249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eaLnBrk="1" hangingPunct="1">
              <a:defRPr sz="4500">
                <a:latin typeface="+mn-lt"/>
                <a:ea typeface="+mn-ea"/>
                <a:cs typeface="+mn-cs"/>
              </a:defRPr>
            </a:lvl1pPr>
            <a:lvl2pPr marL="609585" eaLnBrk="1" hangingPunct="1">
              <a:defRPr>
                <a:latin typeface="+mn-lt"/>
                <a:ea typeface="+mn-ea"/>
                <a:cs typeface="+mn-cs"/>
              </a:defRPr>
            </a:lvl2pPr>
            <a:lvl3pPr marL="1219170" eaLnBrk="1" hangingPunct="1">
              <a:defRPr>
                <a:latin typeface="+mn-lt"/>
                <a:ea typeface="+mn-ea"/>
                <a:cs typeface="+mn-cs"/>
              </a:defRPr>
            </a:lvl3pPr>
            <a:lvl4pPr marL="1828754" eaLnBrk="1" hangingPunct="1">
              <a:defRPr>
                <a:latin typeface="+mn-lt"/>
                <a:ea typeface="+mn-ea"/>
                <a:cs typeface="+mn-cs"/>
              </a:defRPr>
            </a:lvl4pPr>
            <a:lvl5pPr marL="2438339" eaLnBrk="1" hangingPunct="1">
              <a:defRPr>
                <a:latin typeface="+mn-lt"/>
                <a:ea typeface="+mn-ea"/>
                <a:cs typeface="+mn-cs"/>
              </a:defRPr>
            </a:lvl5pPr>
            <a:lvl6pPr marL="3047924" eaLnBrk="1" hangingPunct="1">
              <a:defRPr>
                <a:latin typeface="+mn-lt"/>
                <a:ea typeface="+mn-ea"/>
                <a:cs typeface="+mn-cs"/>
              </a:defRPr>
            </a:lvl6pPr>
            <a:lvl7pPr marL="3657509" eaLnBrk="1" hangingPunct="1">
              <a:defRPr>
                <a:latin typeface="+mn-lt"/>
                <a:ea typeface="+mn-ea"/>
                <a:cs typeface="+mn-cs"/>
              </a:defRPr>
            </a:lvl7pPr>
            <a:lvl8pPr marL="4267093" eaLnBrk="1" hangingPunct="1">
              <a:defRPr>
                <a:latin typeface="+mn-lt"/>
                <a:ea typeface="+mn-ea"/>
                <a:cs typeface="+mn-cs"/>
              </a:defRPr>
            </a:lvl8pPr>
            <a:lvl9pPr marL="4876678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roxima Nova Rg" panose="02000506030000020004" pitchFamily="50" charset="0"/>
              </a:rPr>
              <a:t>Facts – Dice</a:t>
            </a:r>
            <a:endParaRPr kumimoji="0" lang="en-US" sz="4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Proxima Nova Rg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620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000"/>
    </mc:Choice>
    <mc:Fallback xmlns="">
      <p:transition spd="slow" advTm="78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b="1" dirty="0">
                <a:solidFill>
                  <a:schemeClr val="accent1"/>
                </a:solidFill>
              </a:rPr>
              <a:t>What’s involved:</a:t>
            </a:r>
          </a:p>
          <a:p>
            <a:r>
              <a:rPr lang="en-US" dirty="0" smtClean="0"/>
              <a:t>Recognizing numbers</a:t>
            </a:r>
          </a:p>
          <a:p>
            <a:r>
              <a:rPr lang="en-US" dirty="0" smtClean="0"/>
              <a:t>Determining quantity</a:t>
            </a:r>
          </a:p>
          <a:p>
            <a:r>
              <a:rPr lang="en-US" dirty="0" smtClean="0"/>
              <a:t>Adding 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b="1" dirty="0">
                <a:solidFill>
                  <a:schemeClr val="accent1"/>
                </a:solidFill>
              </a:rPr>
              <a:t>Why it matters:</a:t>
            </a:r>
          </a:p>
          <a:p>
            <a:r>
              <a:rPr lang="en-US" dirty="0" smtClean="0"/>
              <a:t>Builds efficient computation, which can lead to stronger number sense and flexible thinking</a:t>
            </a:r>
          </a:p>
          <a:p>
            <a:r>
              <a:rPr lang="en-US" dirty="0" smtClean="0"/>
              <a:t>Children who know their facts can spend more time using their memory to problem solve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DMTI (2019) | RESOURCE MATERIALS | www.DMTinstitute.com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6C46-10C5-4740-99D6-35440904B5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6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Number</a:t>
            </a:r>
            <a:r>
              <a:rPr lang="en-US" dirty="0" smtClean="0"/>
              <a:t>: </a:t>
            </a:r>
            <a:r>
              <a:rPr lang="en-US" dirty="0" smtClean="0">
                <a:solidFill>
                  <a:schemeClr val="accent1"/>
                </a:solidFill>
              </a:rPr>
              <a:t>Facts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7280" y="1845734"/>
            <a:ext cx="6562304" cy="451061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600" b="1" dirty="0" smtClean="0">
                <a:solidFill>
                  <a:srgbClr val="0070C0"/>
                </a:solidFill>
              </a:rPr>
              <a:t>Materials </a:t>
            </a:r>
            <a:endParaRPr lang="en-US" sz="2600" b="1" dirty="0">
              <a:solidFill>
                <a:srgbClr val="0070C0"/>
              </a:solidFill>
            </a:endParaRPr>
          </a:p>
          <a:p>
            <a:r>
              <a:rPr lang="en-US" sz="2600" dirty="0" smtClean="0"/>
              <a:t>Bag of dice (DMTI Math Pack), or any dice you have</a:t>
            </a:r>
          </a:p>
          <a:p>
            <a:r>
              <a:rPr lang="en-US" sz="2600" dirty="0"/>
              <a:t>If you have no dice but you do have cubes, then you can get small round stickers, place one on each face of the cube, and write different numbers on them. </a:t>
            </a:r>
            <a:endParaRPr lang="en-US" sz="2600" b="1" dirty="0" smtClean="0"/>
          </a:p>
          <a:p>
            <a:endParaRPr lang="en-US" sz="2600" dirty="0" smtClean="0"/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endParaRPr lang="en-US" sz="26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DMTI (2019) | RESOURCE MATERIALS DMTINSTITUTE.COM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7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- Dice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7279" y="1845734"/>
            <a:ext cx="8982385" cy="436075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600" dirty="0" smtClean="0"/>
              <a:t>Activity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600" dirty="0" smtClean="0"/>
              <a:t>Find the tetrahedron (4 faces or 4 numbers) die, the cube (6 faces or 6 numbers) regular die, and the octahedron (8 faces or 8 numbers) die.  (</a:t>
            </a:r>
            <a:r>
              <a:rPr lang="en-US" sz="2200" dirty="0" smtClean="0"/>
              <a:t>Use three regular dice if that is what you have.)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600" dirty="0" smtClean="0"/>
              <a:t>Take turns rolling the three dice together and using the sentence frame below:</a:t>
            </a:r>
          </a:p>
          <a:p>
            <a:pPr marL="685800"/>
            <a:r>
              <a:rPr lang="en-US" sz="2600" dirty="0" smtClean="0"/>
              <a:t>“I rolled a ___ and a ___ and a ___ .”</a:t>
            </a:r>
          </a:p>
          <a:p>
            <a:pPr marL="685800"/>
            <a:r>
              <a:rPr lang="en-US" sz="2600" dirty="0" smtClean="0"/>
              <a:t>“ ___ and ___ compose to make ___.”</a:t>
            </a:r>
          </a:p>
          <a:p>
            <a:pPr marL="685800"/>
            <a:r>
              <a:rPr lang="en-US" sz="2600" dirty="0" smtClean="0"/>
              <a:t>“And ___ and ___ compose to make ___.”</a:t>
            </a:r>
            <a:endParaRPr lang="en-US" sz="2600" dirty="0"/>
          </a:p>
          <a:p>
            <a:pPr marL="685800"/>
            <a:endParaRPr lang="en-US" sz="2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DMTI (2019) | RESOURCE MATERIALS | www.DMTinstitute.com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5</a:t>
            </a:fld>
            <a:endParaRPr lang="en-US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3251" y="609194"/>
            <a:ext cx="5482423" cy="1081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13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- Dice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7279" y="1845734"/>
            <a:ext cx="8982385" cy="436075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600" dirty="0" smtClean="0"/>
              <a:t>Example</a:t>
            </a:r>
          </a:p>
          <a:p>
            <a:pPr marL="690563"/>
            <a:r>
              <a:rPr lang="en-US" sz="2600" dirty="0" smtClean="0"/>
              <a:t>“I </a:t>
            </a:r>
            <a:r>
              <a:rPr lang="en-US" sz="2600" dirty="0"/>
              <a:t>rolled </a:t>
            </a:r>
            <a:r>
              <a:rPr lang="en-US" sz="2600" dirty="0" smtClean="0"/>
              <a:t>a </a:t>
            </a:r>
            <a:r>
              <a:rPr lang="en-US" sz="2600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 </a:t>
            </a:r>
            <a:r>
              <a:rPr lang="en-US" sz="2600" dirty="0" smtClean="0"/>
              <a:t>and a </a:t>
            </a:r>
            <a:r>
              <a:rPr lang="en-US" sz="2600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5 </a:t>
            </a:r>
            <a:r>
              <a:rPr lang="en-US" sz="2600" dirty="0" smtClean="0"/>
              <a:t>and an </a:t>
            </a:r>
            <a:r>
              <a:rPr lang="en-US" sz="2600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8</a:t>
            </a:r>
            <a:r>
              <a:rPr lang="en-US" sz="2600" dirty="0" smtClean="0"/>
              <a:t>.”  </a:t>
            </a:r>
          </a:p>
          <a:p>
            <a:pPr marL="690563"/>
            <a:r>
              <a:rPr lang="en-US" sz="2600" dirty="0" smtClean="0"/>
              <a:t>“</a:t>
            </a:r>
            <a:r>
              <a:rPr lang="en-US" sz="2600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 </a:t>
            </a:r>
            <a:r>
              <a:rPr lang="en-US" sz="2600" dirty="0" smtClean="0"/>
              <a:t>and </a:t>
            </a:r>
            <a:r>
              <a:rPr lang="en-US" sz="2600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5</a:t>
            </a:r>
            <a:r>
              <a:rPr lang="en-US" sz="2600" dirty="0" smtClean="0"/>
              <a:t> compose to make</a:t>
            </a:r>
            <a:r>
              <a:rPr lang="en-US" sz="2600" dirty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US" sz="2600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7</a:t>
            </a:r>
            <a:r>
              <a:rPr lang="en-US" sz="2600" dirty="0" smtClean="0"/>
              <a:t>.”</a:t>
            </a:r>
          </a:p>
          <a:p>
            <a:pPr marL="690563"/>
            <a:r>
              <a:rPr lang="en-US" sz="2600" dirty="0" smtClean="0"/>
              <a:t>“</a:t>
            </a:r>
            <a:r>
              <a:rPr lang="en-US" sz="2600" dirty="0" smtClean="0">
                <a:latin typeface="Proxima Nova Rg" panose="02000506030000020004"/>
              </a:rPr>
              <a:t>And</a:t>
            </a:r>
            <a:r>
              <a:rPr lang="en-US" sz="2600" dirty="0">
                <a:solidFill>
                  <a:srgbClr val="FF0000"/>
                </a:solidFill>
                <a:latin typeface="Proxima Nova Rg" panose="02000506030000020004"/>
              </a:rPr>
              <a:t> </a:t>
            </a:r>
            <a:r>
              <a:rPr lang="en-US" sz="2600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7 </a:t>
            </a:r>
            <a:r>
              <a:rPr lang="en-US" sz="2600" dirty="0" smtClean="0">
                <a:latin typeface="Proxima Nova Rg" panose="02000506030000020004"/>
              </a:rPr>
              <a:t>and </a:t>
            </a:r>
            <a:r>
              <a:rPr lang="en-US" sz="2600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8 </a:t>
            </a:r>
            <a:r>
              <a:rPr lang="en-US" sz="2600" dirty="0" smtClean="0"/>
              <a:t>compose to make</a:t>
            </a:r>
            <a:r>
              <a:rPr lang="en-US" sz="2600" dirty="0">
                <a:solidFill>
                  <a:srgbClr val="FF0000"/>
                </a:solidFill>
                <a:latin typeface="Proxima Nova Rg" panose="02000506030000020004"/>
              </a:rPr>
              <a:t> </a:t>
            </a:r>
            <a:r>
              <a:rPr lang="en-US" sz="2600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15</a:t>
            </a:r>
            <a:r>
              <a:rPr lang="en-US" sz="2600" dirty="0" smtClean="0"/>
              <a:t>.”</a:t>
            </a:r>
            <a:endParaRPr lang="en-US" sz="2600" dirty="0"/>
          </a:p>
          <a:p>
            <a:pPr marL="0" lvl="0" indent="0">
              <a:buNone/>
            </a:pPr>
            <a:r>
              <a:rPr lang="en-US" sz="2600" dirty="0" smtClean="0"/>
              <a:t> </a:t>
            </a:r>
            <a:endParaRPr lang="en-US" sz="2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DMTI (2019) | RESOURCE MATERIALS | www.DMTinstitute.com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6</a:t>
            </a:fld>
            <a:endParaRPr lang="en-US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3251" y="609194"/>
            <a:ext cx="5482423" cy="1081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10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- Dice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7280" y="1845734"/>
            <a:ext cx="8380036" cy="436075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600" dirty="0" smtClean="0"/>
              <a:t>Extensions: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600" dirty="0" smtClean="0"/>
              <a:t>If your child is getting the fact within a few seconds, then you can try other pairs in the following order. </a:t>
            </a:r>
          </a:p>
          <a:p>
            <a:pPr marL="914400" lvl="0" indent="-914400">
              <a:buNone/>
            </a:pPr>
            <a:r>
              <a:rPr lang="en-US" sz="2600" dirty="0"/>
              <a:t>	</a:t>
            </a:r>
            <a:r>
              <a:rPr lang="en-US" sz="2000" dirty="0" smtClean="0"/>
              <a:t>(4, 6, 8 face dice), (6, 8, 8 face dice), (6, 8, 20 face dice), (8, 8, 20 face dice), and then (8, 20, and 20 face dice)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600" dirty="0" smtClean="0"/>
              <a:t>Take turns rolling all three dice together and using the sentence frame below</a:t>
            </a:r>
            <a:r>
              <a:rPr lang="en-US" sz="2600" dirty="0"/>
              <a:t>:</a:t>
            </a:r>
          </a:p>
          <a:p>
            <a:pPr marL="685800"/>
            <a:r>
              <a:rPr lang="en-US" sz="2600" dirty="0"/>
              <a:t>“I rolled a ___ and a ___ and a ___ .”</a:t>
            </a:r>
          </a:p>
          <a:p>
            <a:pPr marL="685800"/>
            <a:r>
              <a:rPr lang="en-US" sz="2600" dirty="0"/>
              <a:t>“ ___ and ___ compose to make ___.”</a:t>
            </a:r>
          </a:p>
          <a:p>
            <a:pPr marL="685800"/>
            <a:r>
              <a:rPr lang="en-US" sz="2600" dirty="0"/>
              <a:t>“And ___ and ___ compose to make ___.”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DMTI (2019) | RESOURCE MATERIALS | www.DMTinstitute.com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7</a:t>
            </a:fld>
            <a:endParaRPr lang="en-US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3251" y="609194"/>
            <a:ext cx="5482423" cy="1081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56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- Dice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DMTI (2019) | RESOURCE MATERIALS | www.DMTinstitute.com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8</a:t>
            </a:fld>
            <a:endParaRPr lang="en-US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-766913" y="3492884"/>
            <a:ext cx="4490143" cy="88575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606413" y="1866643"/>
            <a:ext cx="28643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Proxima Nova Rg" panose="02000506030000020004"/>
              </a:rPr>
              <a:t>Tetrahedron die or 4 face die</a:t>
            </a:r>
            <a:endParaRPr lang="en-US" sz="2000" dirty="0">
              <a:latin typeface="Proxima Nova Rg" panose="02000506030000020004"/>
            </a:endParaRPr>
          </a:p>
        </p:txBody>
      </p:sp>
      <p:cxnSp>
        <p:nvCxnSpPr>
          <p:cNvPr id="8" name="Straight Arrow Connector 7"/>
          <p:cNvCxnSpPr>
            <a:stCxn id="3" idx="1"/>
          </p:cNvCxnSpPr>
          <p:nvPr/>
        </p:nvCxnSpPr>
        <p:spPr>
          <a:xfrm flipH="1" flipV="1">
            <a:off x="1841459" y="2062716"/>
            <a:ext cx="764954" cy="398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606413" y="2425313"/>
            <a:ext cx="37511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Proxima Nova Rg" panose="02000506030000020004"/>
              </a:rPr>
              <a:t>Hexahedron or Cube die or 6 face die</a:t>
            </a:r>
            <a:endParaRPr lang="en-US" sz="2000" dirty="0">
              <a:latin typeface="Proxima Nova Rg" panose="02000506030000020004"/>
            </a:endParaRPr>
          </a:p>
        </p:txBody>
      </p:sp>
      <p:cxnSp>
        <p:nvCxnSpPr>
          <p:cNvPr id="17" name="Straight Arrow Connector 16"/>
          <p:cNvCxnSpPr>
            <a:stCxn id="16" idx="1"/>
          </p:cNvCxnSpPr>
          <p:nvPr/>
        </p:nvCxnSpPr>
        <p:spPr>
          <a:xfrm flipH="1" flipV="1">
            <a:off x="1841459" y="2621386"/>
            <a:ext cx="764954" cy="398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606413" y="3045256"/>
            <a:ext cx="31935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Proxima Nova Rg" panose="02000506030000020004"/>
              </a:rPr>
              <a:t>Dodecahedron </a:t>
            </a:r>
            <a:r>
              <a:rPr lang="en-US" sz="2000" dirty="0">
                <a:latin typeface="Proxima Nova Rg" panose="02000506030000020004"/>
              </a:rPr>
              <a:t>die or </a:t>
            </a:r>
            <a:r>
              <a:rPr lang="en-US" sz="2000" dirty="0" smtClean="0">
                <a:latin typeface="Proxima Nova Rg" panose="02000506030000020004"/>
              </a:rPr>
              <a:t>20 </a:t>
            </a:r>
            <a:r>
              <a:rPr lang="en-US" sz="2000" dirty="0">
                <a:latin typeface="Proxima Nova Rg" panose="02000506030000020004"/>
              </a:rPr>
              <a:t>face die</a:t>
            </a:r>
          </a:p>
        </p:txBody>
      </p:sp>
      <p:cxnSp>
        <p:nvCxnSpPr>
          <p:cNvPr id="19" name="Straight Arrow Connector 18"/>
          <p:cNvCxnSpPr>
            <a:stCxn id="18" idx="1"/>
          </p:cNvCxnSpPr>
          <p:nvPr/>
        </p:nvCxnSpPr>
        <p:spPr>
          <a:xfrm flipH="1" flipV="1">
            <a:off x="1841459" y="3241329"/>
            <a:ext cx="764954" cy="398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606413" y="3711387"/>
            <a:ext cx="30335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Proxima Nova Rg" panose="02000506030000020004"/>
              </a:rPr>
              <a:t>Icosahedron die or 20 face die</a:t>
            </a:r>
            <a:endParaRPr lang="en-US" sz="2000" dirty="0">
              <a:latin typeface="Proxima Nova Rg" panose="02000506030000020004"/>
            </a:endParaRPr>
          </a:p>
        </p:txBody>
      </p:sp>
      <p:cxnSp>
        <p:nvCxnSpPr>
          <p:cNvPr id="21" name="Straight Arrow Connector 20"/>
          <p:cNvCxnSpPr>
            <a:stCxn id="20" idx="1"/>
          </p:cNvCxnSpPr>
          <p:nvPr/>
        </p:nvCxnSpPr>
        <p:spPr>
          <a:xfrm flipH="1" flipV="1">
            <a:off x="1841459" y="3907460"/>
            <a:ext cx="764954" cy="398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2606413" y="4367737"/>
            <a:ext cx="28643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Proxima Nova Rg" panose="02000506030000020004"/>
              </a:rPr>
              <a:t>Octahedron die or 8 face die</a:t>
            </a:r>
          </a:p>
        </p:txBody>
      </p:sp>
      <p:cxnSp>
        <p:nvCxnSpPr>
          <p:cNvPr id="23" name="Straight Arrow Connector 22"/>
          <p:cNvCxnSpPr>
            <a:stCxn id="22" idx="1"/>
          </p:cNvCxnSpPr>
          <p:nvPr/>
        </p:nvCxnSpPr>
        <p:spPr>
          <a:xfrm flipH="1" flipV="1">
            <a:off x="1841458" y="4563810"/>
            <a:ext cx="764955" cy="398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2606413" y="5019366"/>
            <a:ext cx="28643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Proxima Nova Rg" panose="02000506030000020004"/>
              </a:rPr>
              <a:t>Octahedron die or 8 face die</a:t>
            </a:r>
          </a:p>
        </p:txBody>
      </p:sp>
      <p:cxnSp>
        <p:nvCxnSpPr>
          <p:cNvPr id="25" name="Straight Arrow Connector 24"/>
          <p:cNvCxnSpPr>
            <a:stCxn id="24" idx="1"/>
          </p:cNvCxnSpPr>
          <p:nvPr/>
        </p:nvCxnSpPr>
        <p:spPr>
          <a:xfrm flipH="1" flipV="1">
            <a:off x="1841458" y="5215439"/>
            <a:ext cx="764955" cy="398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606413" y="5687858"/>
            <a:ext cx="28410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Proxima Nova Rg" panose="02000506030000020004"/>
              </a:rPr>
              <a:t>Octahedron die or 8 face die</a:t>
            </a:r>
            <a:endParaRPr lang="en-US" sz="2000" dirty="0">
              <a:latin typeface="Proxima Nova Rg" panose="02000506030000020004"/>
            </a:endParaRPr>
          </a:p>
        </p:txBody>
      </p:sp>
      <p:cxnSp>
        <p:nvCxnSpPr>
          <p:cNvPr id="27" name="Straight Arrow Connector 26"/>
          <p:cNvCxnSpPr>
            <a:stCxn id="26" idx="1"/>
          </p:cNvCxnSpPr>
          <p:nvPr/>
        </p:nvCxnSpPr>
        <p:spPr>
          <a:xfrm flipH="1" flipV="1">
            <a:off x="1841459" y="5883931"/>
            <a:ext cx="764954" cy="398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655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22FA66-BB39-4352-A4F8-1376DCAC2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7A4FDF-222E-4329-97F8-F0C9C7D65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5">
                    <a:lumMod val="50000"/>
                  </a:schemeClr>
                </a:solidFill>
              </a:rPr>
              <a:t>© DMTI (2019) | RESOURCE MATERIALS | www.DMTinstitute.com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110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000"/>
    </mc:Choice>
    <mc:Fallback xmlns="">
      <p:transition spd="slow" advTm="78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3565</TotalTime>
  <Words>436</Words>
  <Application>Microsoft Office PowerPoint</Application>
  <PresentationFormat>Widescreen</PresentationFormat>
  <Paragraphs>68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맑은 고딕</vt:lpstr>
      <vt:lpstr>Arial</vt:lpstr>
      <vt:lpstr>Calibri</vt:lpstr>
      <vt:lpstr>Lucida Sans</vt:lpstr>
      <vt:lpstr>MV Boli</vt:lpstr>
      <vt:lpstr>Proxima Nova Rg</vt:lpstr>
      <vt:lpstr>Office Theme</vt:lpstr>
      <vt:lpstr>PowerPoint Presentation</vt:lpstr>
      <vt:lpstr>PowerPoint Presentation</vt:lpstr>
      <vt:lpstr>Facts</vt:lpstr>
      <vt:lpstr>Number: Facts</vt:lpstr>
      <vt:lpstr>Adding - Dice</vt:lpstr>
      <vt:lpstr>Adding - Dice</vt:lpstr>
      <vt:lpstr>Adding - Dice</vt:lpstr>
      <vt:lpstr>Adding - Dice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Brendefur</dc:creator>
  <cp:lastModifiedBy>Jana Estes</cp:lastModifiedBy>
  <cp:revision>104</cp:revision>
  <dcterms:created xsi:type="dcterms:W3CDTF">2018-08-30T14:42:13Z</dcterms:created>
  <dcterms:modified xsi:type="dcterms:W3CDTF">2019-05-15T16:14:02Z</dcterms:modified>
</cp:coreProperties>
</file>