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0.jpg" ContentType="image/jpeg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604" r:id="rId4"/>
    <p:sldId id="632" r:id="rId5"/>
    <p:sldId id="626" r:id="rId6"/>
    <p:sldId id="629" r:id="rId7"/>
    <p:sldId id="630" r:id="rId8"/>
    <p:sldId id="622" r:id="rId9"/>
    <p:sldId id="62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1920" userDrawn="1">
          <p15:clr>
            <a:srgbClr val="A4A3A4"/>
          </p15:clr>
        </p15:guide>
        <p15:guide id="4" pos="5760" userDrawn="1">
          <p15:clr>
            <a:srgbClr val="A4A3A4"/>
          </p15:clr>
        </p15:guide>
        <p15:guide id="5" orient="horz" pos="2256" userDrawn="1">
          <p15:clr>
            <a:srgbClr val="F26B43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F4429"/>
    <a:srgbClr val="F26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5864" autoAdjust="0"/>
  </p:normalViewPr>
  <p:slideViewPr>
    <p:cSldViewPr snapToGrid="0" showGuides="1">
      <p:cViewPr varScale="1">
        <p:scale>
          <a:sx n="75" d="100"/>
          <a:sy n="75" d="100"/>
        </p:scale>
        <p:origin x="946" y="58"/>
      </p:cViewPr>
      <p:guideLst>
        <p:guide pos="3840"/>
        <p:guide pos="1920"/>
        <p:guide pos="5760"/>
        <p:guide orient="horz" pos="22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606A92-41EA-41E9-ADD6-CD07F32998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45E82-73FA-4521-8A0E-FF076B0C69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4D4D3-5374-441F-A075-BAD64B16920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47154-ED30-40D9-A4C8-39C139AA96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051BF-7CFE-400F-907F-3CC7A4A0C9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D3965-1EDD-4558-BF7C-084D6516D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4FAA8-1A18-4DB9-982E-3BEF7532D9F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4E70D-800D-434B-B87E-311985052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4E70D-800D-434B-B87E-3119850528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1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4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03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6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Ace is used as a 1. </a:t>
            </a:r>
          </a:p>
          <a:p>
            <a:r>
              <a:rPr lang="en-US" baseline="0" dirty="0" smtClean="0"/>
              <a:t>Also note that what we call the </a:t>
            </a:r>
            <a:r>
              <a:rPr lang="en-US" i="1" baseline="0" dirty="0" smtClean="0"/>
              <a:t>figures</a:t>
            </a:r>
            <a:r>
              <a:rPr lang="en-US" i="0" baseline="0" dirty="0" smtClean="0"/>
              <a:t> are the </a:t>
            </a:r>
            <a:r>
              <a:rPr lang="en-US" baseline="0" dirty="0" smtClean="0"/>
              <a:t>clubs, spades, hearts, and diamonds. But, in geometry the </a:t>
            </a:r>
            <a:r>
              <a:rPr lang="en-US" i="1" baseline="0" dirty="0" smtClean="0"/>
              <a:t>diamond</a:t>
            </a:r>
            <a:r>
              <a:rPr lang="en-US" baseline="0" dirty="0" smtClean="0"/>
              <a:t> is actually a </a:t>
            </a:r>
            <a:r>
              <a:rPr lang="en-US" i="1" baseline="0" dirty="0" smtClean="0"/>
              <a:t>rhombus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3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TINSTITUTE.COM/" TargetMode="External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dmtinstitute.com/" TargetMode="Externa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@dmtinstitute.com" TargetMode="External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52B7B2C-EAAD-4F75-B18B-C6BC542E1DB0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3BFE0-4B0F-4204-929B-CDC68681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D3F3A4-7F6E-4964-9ECA-B719CCD5731A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2650B-A395-4899-8C80-DC165776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E7379-6924-48D3-A772-9FC10BC5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A504351-97B8-44F8-B399-04F6AE5E9194}"/>
              </a:ext>
            </a:extLst>
          </p:cNvPr>
          <p:cNvSpPr/>
          <p:nvPr userDrawn="1"/>
        </p:nvSpPr>
        <p:spPr>
          <a:xfrm>
            <a:off x="943100" y="938867"/>
            <a:ext cx="10143099" cy="3163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9A08A949-C5EC-454F-A293-FA6C0A96EB57}"/>
              </a:ext>
            </a:extLst>
          </p:cNvPr>
          <p:cNvSpPr/>
          <p:nvPr userDrawn="1"/>
        </p:nvSpPr>
        <p:spPr>
          <a:xfrm>
            <a:off x="3803717" y="1632610"/>
            <a:ext cx="4421865" cy="84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7FBEA878-399B-41D8-A40D-E83D83F248F2}"/>
              </a:ext>
            </a:extLst>
          </p:cNvPr>
          <p:cNvSpPr/>
          <p:nvPr userDrawn="1"/>
        </p:nvSpPr>
        <p:spPr>
          <a:xfrm>
            <a:off x="2210298" y="4167767"/>
            <a:ext cx="7313933" cy="4835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13C1B3-ED62-4EC5-9B31-32AC8DAF3ED0}"/>
              </a:ext>
            </a:extLst>
          </p:cNvPr>
          <p:cNvSpPr txBox="1"/>
          <p:nvPr userDrawn="1"/>
        </p:nvSpPr>
        <p:spPr>
          <a:xfrm>
            <a:off x="1671783" y="2906391"/>
            <a:ext cx="8672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-133" dirty="0">
                <a:solidFill>
                  <a:srgbClr val="FFFFFF"/>
                </a:solidFill>
                <a:latin typeface="Lucida Sans"/>
              </a:rPr>
              <a:t>Developing Mathematical Thinking Institute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521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7A9D4-FB7C-4C67-B77B-35C5AC93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E1EBC5-CC53-4405-9A2A-D00B342C3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DCDDA-E89C-48B7-B6B4-82B682F2D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B09A2-9678-4C4B-96C0-C0F58355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E8B1C-4061-4850-B7B7-59464476D06D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772BF-5534-4C84-8EAB-DD8AC3BE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6E506-E58B-4B76-8FEE-FC670DF6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7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1457319-AD84-4716-AF6E-3C8026E94F6A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0FBBF23D-9CAE-45EF-9EA4-263CCFAEFB7E}"/>
              </a:ext>
            </a:extLst>
          </p:cNvPr>
          <p:cNvSpPr txBox="1"/>
          <p:nvPr userDrawn="1"/>
        </p:nvSpPr>
        <p:spPr>
          <a:xfrm>
            <a:off x="6776167" y="5944238"/>
            <a:ext cx="4489872" cy="181310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©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</a:rPr>
              <a:t>DMTI (2018) </a:t>
            </a: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</a:rPr>
              <a:t>RESOURCE MATERIALS </a:t>
            </a:r>
            <a:r>
              <a:rPr sz="1067" dirty="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lang="en-US" sz="1067" spc="-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67" spc="-7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DMTINSTITUTE.COM</a:t>
            </a:r>
            <a:endParaRPr sz="1067" dirty="0">
              <a:latin typeface="Arial"/>
              <a:cs typeface="Arial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8FEBB454-0473-498E-A24F-50A860845A29}"/>
              </a:ext>
            </a:extLst>
          </p:cNvPr>
          <p:cNvSpPr txBox="1"/>
          <p:nvPr userDrawn="1"/>
        </p:nvSpPr>
        <p:spPr>
          <a:xfrm>
            <a:off x="6829201" y="4945251"/>
            <a:ext cx="3429847" cy="59503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6933" marR="6773">
              <a:lnSpc>
                <a:spcPts val="2200"/>
              </a:lnSpc>
              <a:spcBef>
                <a:spcPts val="240"/>
              </a:spcBef>
            </a:pPr>
            <a:r>
              <a:rPr sz="1867" spc="-7" dirty="0">
                <a:solidFill>
                  <a:srgbClr val="FFFFFF"/>
                </a:solidFill>
                <a:latin typeface="Arial"/>
                <a:cs typeface="Arial"/>
              </a:rPr>
              <a:t>Brendefur and Strother (2018).  DMTI Inc.</a:t>
            </a:r>
            <a:r>
              <a:rPr lang="en-US" sz="1867" spc="-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67" spc="-7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dmtinstitute.com</a:t>
            </a:r>
            <a:endParaRPr sz="1867" dirty="0">
              <a:latin typeface="Arial"/>
              <a:cs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22678-AE97-4760-80F9-20874A70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6568F8-C579-44E3-AF1E-FB034DE9988A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68C91-9358-4ECE-BE34-71F8B520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8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31637" y="1268760"/>
            <a:ext cx="8750763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845429" y="1844825"/>
            <a:ext cx="8750763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858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C868-15CD-4AAD-8471-D41C99BAB3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36926" y="1496293"/>
            <a:ext cx="8633402" cy="1006475"/>
          </a:xfrm>
        </p:spPr>
        <p:txBody>
          <a:bodyPr anchor="b">
            <a:normAutofit/>
          </a:bodyPr>
          <a:lstStyle>
            <a:lvl1pPr algn="l">
              <a:defRPr sz="5900"/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9958F-68CC-4667-86B3-1FE30922D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6925" y="2601119"/>
            <a:ext cx="8633402" cy="827881"/>
          </a:xfrm>
        </p:spPr>
        <p:txBody>
          <a:bodyPr>
            <a:normAutofit/>
          </a:bodyPr>
          <a:lstStyle>
            <a:lvl1pPr marL="0" indent="0" algn="l">
              <a:buNone/>
              <a:defRPr sz="4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CA1C1-317E-46F1-8B75-267FF024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858A58-F2E6-4067-8F9F-3144DB334B4B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FBA0C-7FE4-44AF-A78A-B5B3148C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EA08-6B95-41B7-BAA0-19040AD2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2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E8E301E0-D0BF-4191-A293-235FF24EE3EA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6EE953A2-673E-4B17-B682-1575D83859FD}"/>
              </a:ext>
            </a:extLst>
          </p:cNvPr>
          <p:cNvSpPr/>
          <p:nvPr userDrawn="1"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1D91A-D45A-4512-9F86-D03C84D0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480AA9-5C68-4135-961F-CBE6A842055C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4FBE-D234-4E45-9415-F36C6BB6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3B7D3-9ABA-481F-90A3-306832AE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FF647E0-36BC-4485-89B5-8E89213A778A}"/>
              </a:ext>
            </a:extLst>
          </p:cNvPr>
          <p:cNvSpPr txBox="1"/>
          <p:nvPr userDrawn="1"/>
        </p:nvSpPr>
        <p:spPr>
          <a:xfrm>
            <a:off x="395775" y="2567428"/>
            <a:ext cx="4163525" cy="223586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55"/>
              </a:spcBef>
            </a:pPr>
            <a:r>
              <a:rPr lang="en-US" sz="1800" spc="-50" dirty="0">
                <a:solidFill>
                  <a:srgbClr val="FFFFFF"/>
                </a:solidFill>
                <a:latin typeface="Lucida Sans" panose="020B0602030504020204" pitchFamily="34" charset="0"/>
                <a:cs typeface="Arial" panose="020B0604020202020204" pitchFamily="34" charset="0"/>
              </a:rPr>
              <a:t>“The Developing Mathematical Thinking Institute (DMTI) is dedicated to enhancing students’ learning of mathematics by supporting educators in the implementation of research-based instructional strategies through high-quality professional development, curricular resources and assessments."</a:t>
            </a:r>
            <a:endParaRPr sz="1800" dirty="0">
              <a:latin typeface="Lucida Sans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C5BE1F92-0EC2-4432-B6D9-E366A9F4715A}"/>
              </a:ext>
            </a:extLst>
          </p:cNvPr>
          <p:cNvSpPr txBox="1"/>
          <p:nvPr userDrawn="1"/>
        </p:nvSpPr>
        <p:spPr>
          <a:xfrm>
            <a:off x="395775" y="5189140"/>
            <a:ext cx="4646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solidFill>
                  <a:srgbClr val="FFFFFF"/>
                </a:solidFill>
                <a:latin typeface="Lucida Sans"/>
                <a:cs typeface="Lucida Sans"/>
              </a:rPr>
              <a:t>For </a:t>
            </a:r>
            <a:r>
              <a:rPr sz="1600" spc="-65" dirty="0">
                <a:solidFill>
                  <a:srgbClr val="FFFFFF"/>
                </a:solidFill>
                <a:latin typeface="Lucida Sans"/>
                <a:cs typeface="Lucida Sans"/>
              </a:rPr>
              <a:t>more information</a:t>
            </a:r>
            <a:r>
              <a:rPr sz="16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contact</a:t>
            </a:r>
            <a:endParaRPr sz="1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600" spc="-95" dirty="0">
                <a:solidFill>
                  <a:srgbClr val="FFFFFF"/>
                </a:solidFill>
                <a:latin typeface="Lucida Sans"/>
                <a:cs typeface="Lucida Sans"/>
              </a:rPr>
              <a:t>Dr. </a:t>
            </a:r>
            <a:r>
              <a:rPr sz="1600" spc="-55" dirty="0">
                <a:solidFill>
                  <a:srgbClr val="FFFFFF"/>
                </a:solidFill>
                <a:latin typeface="Lucida Sans"/>
                <a:cs typeface="Lucida Sans"/>
              </a:rPr>
              <a:t>Brendefur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at</a:t>
            </a:r>
            <a:r>
              <a:rPr sz="16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"/>
                <a:cs typeface="Lucida Sans"/>
                <a:hlinkClick r:id="rId3"/>
              </a:rPr>
              <a:t>jonathan@dmtinstitute.com</a:t>
            </a:r>
            <a:endParaRPr sz="1600" dirty="0">
              <a:latin typeface="Lucida Sans"/>
              <a:cs typeface="Lucida Sans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AB3CCEEB-798E-48F9-814F-FA563CCCA6DF}"/>
              </a:ext>
            </a:extLst>
          </p:cNvPr>
          <p:cNvSpPr/>
          <p:nvPr userDrawn="1"/>
        </p:nvSpPr>
        <p:spPr>
          <a:xfrm>
            <a:off x="491449" y="430250"/>
            <a:ext cx="2588092" cy="496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2EB6CFA0-898C-4846-B18E-6AAF3776FE0A}"/>
              </a:ext>
            </a:extLst>
          </p:cNvPr>
          <p:cNvSpPr txBox="1"/>
          <p:nvPr userDrawn="1"/>
        </p:nvSpPr>
        <p:spPr>
          <a:xfrm>
            <a:off x="395775" y="5189140"/>
            <a:ext cx="4646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solidFill>
                  <a:srgbClr val="FFFFFF"/>
                </a:solidFill>
                <a:latin typeface="Lucida Sans"/>
                <a:cs typeface="Lucida Sans"/>
              </a:rPr>
              <a:t>For </a:t>
            </a:r>
            <a:r>
              <a:rPr sz="1600" spc="-65" dirty="0">
                <a:solidFill>
                  <a:srgbClr val="FFFFFF"/>
                </a:solidFill>
                <a:latin typeface="Lucida Sans"/>
                <a:cs typeface="Lucida Sans"/>
              </a:rPr>
              <a:t>more information</a:t>
            </a:r>
            <a:r>
              <a:rPr sz="1600" spc="-155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contact</a:t>
            </a:r>
            <a:endParaRPr sz="1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600" spc="-95" dirty="0">
                <a:solidFill>
                  <a:srgbClr val="FFFFFF"/>
                </a:solidFill>
                <a:latin typeface="Lucida Sans"/>
                <a:cs typeface="Lucida Sans"/>
              </a:rPr>
              <a:t>Dr. </a:t>
            </a:r>
            <a:r>
              <a:rPr sz="1600" spc="-55" dirty="0">
                <a:solidFill>
                  <a:srgbClr val="FFFFFF"/>
                </a:solidFill>
                <a:latin typeface="Lucida Sans"/>
                <a:cs typeface="Lucida Sans"/>
              </a:rPr>
              <a:t>Brendefur </a:t>
            </a:r>
            <a:r>
              <a:rPr sz="1600" spc="-40" dirty="0">
                <a:solidFill>
                  <a:srgbClr val="FFFFFF"/>
                </a:solidFill>
                <a:latin typeface="Lucida Sans"/>
                <a:cs typeface="Lucida Sans"/>
              </a:rPr>
              <a:t>at</a:t>
            </a:r>
            <a:r>
              <a:rPr sz="1600" spc="-80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sz="16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"/>
                <a:cs typeface="Lucida Sans"/>
                <a:hlinkClick r:id="rId3"/>
              </a:rPr>
              <a:t>jonathan@dmtinstitute.com</a:t>
            </a:r>
            <a:endParaRPr sz="1600" dirty="0">
              <a:latin typeface="Lucida Sans"/>
              <a:cs typeface="Lucida Sans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1690DF6B-5447-4C60-8052-E1FA670FB758}"/>
              </a:ext>
            </a:extLst>
          </p:cNvPr>
          <p:cNvSpPr/>
          <p:nvPr userDrawn="1"/>
        </p:nvSpPr>
        <p:spPr>
          <a:xfrm>
            <a:off x="491449" y="430250"/>
            <a:ext cx="2588092" cy="496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54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7B00-E930-4C26-BE86-21B5C091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1E0E3-E93A-4F8A-9587-092C52FE6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590F-FA2C-44A7-AD92-2BB8BA9F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357A7B-12AC-4162-8F4E-7C3546B4F73C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2DCF-AFC8-49E4-B39F-F6F685FC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FC536-4825-4538-854A-F55926D2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6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54BE-5617-440F-9FDD-8D5AB94D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0C89-4657-466C-93E1-738004EE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F864C-3DAC-4A6B-AD8F-64AFD48C6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2246F-7291-4378-9A8B-ACC37089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356E-FFF5-4CBF-84C4-9E236CF2FDE5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83061-D61F-4B78-88DB-41603AEE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AC1CC-4C52-46FC-8A85-3844CBCA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FC76-32A7-4689-A3C9-D63B5ED5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4E434-5714-4469-8D9C-4F722FA66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45815"/>
            <a:ext cx="5157787" cy="47091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B6606-E5D4-419E-B3C7-295B9A8AA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71852"/>
            <a:ext cx="5157787" cy="39178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709ABB-BE99-4808-A097-72E94798D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45814"/>
            <a:ext cx="5183188" cy="470911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1" kern="1200" dirty="0">
                <a:solidFill>
                  <a:schemeClr val="accent1"/>
                </a:solidFill>
                <a:latin typeface="Proxima Nova Rg" panose="02000506030000020004" pitchFamily="50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3B634-89CE-4508-9494-ECE990174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71851"/>
            <a:ext cx="5183188" cy="39178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2FAC10-F97C-4FBF-A154-8165AD81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74FF7A-A196-41C5-984B-0282DBC44E67}" type="datetime1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155E5-1944-4A35-98FD-25557323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00EC7D-0CB8-4698-A86F-AEB62BEDA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08C4-147B-4999-8F5D-73BF6BC0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52E31-2E9F-4710-BD6C-84933643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91C65E-1043-4EC9-A772-B51EA8DC169B}" type="datetime1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065BC-68C6-4C8D-B75B-029E2AA2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953CD-2B35-4597-8EAC-814BEB3B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7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C9BC7B-D596-4D5F-9EA7-576BF964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2E501E-2CA1-4A65-BEEF-EF9CB92019CF}" type="datetime1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39CFF-9FD4-4A09-B1A0-C272A7A1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59317-1FF7-4D62-8A8A-813CD7DB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6">
            <a:extLst>
              <a:ext uri="{FF2B5EF4-FFF2-40B4-BE49-F238E27FC236}">
                <a16:creationId xmlns:a16="http://schemas.microsoft.com/office/drawing/2014/main" id="{302CEEA7-AEF7-41E9-8B9F-9B59BEAC64BD}"/>
              </a:ext>
            </a:extLst>
          </p:cNvPr>
          <p:cNvSpPr/>
          <p:nvPr userDrawn="1"/>
        </p:nvSpPr>
        <p:spPr>
          <a:xfrm>
            <a:off x="64655" y="1"/>
            <a:ext cx="6031345" cy="6857999"/>
          </a:xfrm>
          <a:prstGeom prst="rect">
            <a:avLst/>
          </a:prstGeom>
          <a:blipFill>
            <a:blip r:embed="rId2" cstate="print"/>
            <a:stretch>
              <a:fillRect l="-1481" r="-115624"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077BF2-46DA-4267-A134-5CF4C7C85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4609667" cy="5620327"/>
          </a:xfrm>
        </p:spPr>
        <p:txBody>
          <a:bodyPr anchor="ctr">
            <a:noAutofit/>
          </a:bodyPr>
          <a:lstStyle>
            <a:lvl1pPr>
              <a:defRPr sz="5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66E1-7577-468C-9DC9-4A8AB60AB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0" y="987425"/>
            <a:ext cx="505618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E05D3-652A-4FE2-860C-878E4244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176F6-6C85-431D-B81A-B8B121061DFB}" type="datetime1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95BE4-4333-4DB0-AF31-C73087E9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B0579-B199-4B66-886B-6F998005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5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2A8160FF-83CD-4143-829E-82DC482C1B56}"/>
              </a:ext>
            </a:extLst>
          </p:cNvPr>
          <p:cNvSpPr/>
          <p:nvPr userDrawn="1"/>
        </p:nvSpPr>
        <p:spPr>
          <a:xfrm>
            <a:off x="-2" y="0"/>
            <a:ext cx="12191999" cy="685799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C0D56-C424-4553-BC21-6D30344F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44618-3265-4C86-93C4-26E98704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3DD7-CFE1-429D-98D9-2C3085B91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5350A-01F2-4AFD-A602-51C91C43C0AE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C9A10-16E9-411A-BA4D-6FA0FEAD5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D0707-C556-44D9-AE9F-32B6A25C4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98BF5705-46C3-485D-8424-2D945ED9B3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7CDB386C-BDC6-47F2-BD45-C969A40FA754}"/>
              </a:ext>
            </a:extLst>
          </p:cNvPr>
          <p:cNvSpPr/>
          <p:nvPr userDrawn="1"/>
        </p:nvSpPr>
        <p:spPr>
          <a:xfrm>
            <a:off x="838200" y="6397267"/>
            <a:ext cx="1475465" cy="28328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172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52" r:id="rId5"/>
    <p:sldLayoutId id="2147483653" r:id="rId6"/>
    <p:sldLayoutId id="2147483661" r:id="rId7"/>
    <p:sldLayoutId id="2147483655" r:id="rId8"/>
    <p:sldLayoutId id="2147483656" r:id="rId9"/>
    <p:sldLayoutId id="2147483657" r:id="rId10"/>
    <p:sldLayoutId id="2147483660" r:id="rId11"/>
    <p:sldLayoutId id="214748366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9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Rg" panose="0200050603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4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00"/>
    </mc:Choice>
    <mc:Fallback xmlns="">
      <p:transition spd="slow" advTm="7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E52C79-B331-4B9F-A40A-4BBC08C4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6D9425-CAF9-46E1-B508-46764969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66812AA-2629-4979-80D1-A666261006F6}"/>
              </a:ext>
            </a:extLst>
          </p:cNvPr>
          <p:cNvSpPr txBox="1">
            <a:spLocks/>
          </p:cNvSpPr>
          <p:nvPr/>
        </p:nvSpPr>
        <p:spPr>
          <a:xfrm>
            <a:off x="3337088" y="1769740"/>
            <a:ext cx="8854911" cy="738664"/>
          </a:xfrm>
          <a:prstGeom prst="rect">
            <a:avLst/>
          </a:prstGeom>
        </p:spPr>
        <p:txBody>
          <a:bodyPr wrap="square" lIns="0" tIns="0" rIns="0" bIns="0">
            <a:normAutofit fontScale="90000" lnSpcReduction="20000"/>
          </a:bodyPr>
          <a:lstStyle>
            <a:lvl1pPr algn="l" eaLnBrk="1" hangingPunct="1">
              <a:defRPr sz="4800"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defRPr>
            </a:lvl1pPr>
          </a:lstStyle>
          <a:p>
            <a:pPr lvl="0">
              <a:defRPr/>
            </a:pPr>
            <a:r>
              <a:rPr kumimoji="0" lang="en-US" sz="6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rial"/>
              </a:rPr>
              <a:t>PMA </a:t>
            </a:r>
            <a:r>
              <a:rPr lang="en-US" sz="6600" dirty="0" smtClean="0">
                <a:latin typeface="+mn-lt"/>
              </a:rPr>
              <a:t>– Grade 2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Arial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570246-6919-40B0-9A02-0A28AF6714F9}"/>
              </a:ext>
            </a:extLst>
          </p:cNvPr>
          <p:cNvSpPr txBox="1">
            <a:spLocks/>
          </p:cNvSpPr>
          <p:nvPr/>
        </p:nvSpPr>
        <p:spPr>
          <a:xfrm>
            <a:off x="3336925" y="2548805"/>
            <a:ext cx="8855075" cy="6924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eaLnBrk="1" hangingPunct="1">
              <a:defRPr sz="4500">
                <a:latin typeface="+mn-lt"/>
                <a:ea typeface="+mn-ea"/>
                <a:cs typeface="+mn-cs"/>
              </a:defRPr>
            </a:lvl1pPr>
            <a:lvl2pPr marL="609585" eaLnBrk="1" hangingPunct="1">
              <a:defRPr>
                <a:latin typeface="+mn-lt"/>
                <a:ea typeface="+mn-ea"/>
                <a:cs typeface="+mn-cs"/>
              </a:defRPr>
            </a:lvl2pPr>
            <a:lvl3pPr marL="1219170" eaLnBrk="1" hangingPunct="1">
              <a:defRPr>
                <a:latin typeface="+mn-lt"/>
                <a:ea typeface="+mn-ea"/>
                <a:cs typeface="+mn-cs"/>
              </a:defRPr>
            </a:lvl3pPr>
            <a:lvl4pPr marL="1828754" eaLnBrk="1" hangingPunct="1">
              <a:defRPr>
                <a:latin typeface="+mn-lt"/>
                <a:ea typeface="+mn-ea"/>
                <a:cs typeface="+mn-cs"/>
              </a:defRPr>
            </a:lvl4pPr>
            <a:lvl5pPr marL="2438339" eaLnBrk="1" hangingPunct="1">
              <a:defRPr>
                <a:latin typeface="+mn-lt"/>
                <a:ea typeface="+mn-ea"/>
                <a:cs typeface="+mn-cs"/>
              </a:defRPr>
            </a:lvl5pPr>
            <a:lvl6pPr marL="3047924" eaLnBrk="1" hangingPunct="1">
              <a:defRPr>
                <a:latin typeface="+mn-lt"/>
                <a:ea typeface="+mn-ea"/>
                <a:cs typeface="+mn-cs"/>
              </a:defRPr>
            </a:lvl6pPr>
            <a:lvl7pPr marL="3657509" eaLnBrk="1" hangingPunct="1">
              <a:defRPr>
                <a:latin typeface="+mn-lt"/>
                <a:ea typeface="+mn-ea"/>
                <a:cs typeface="+mn-cs"/>
              </a:defRPr>
            </a:lvl7pPr>
            <a:lvl8pPr marL="4267093" eaLnBrk="1" hangingPunct="1">
              <a:defRPr>
                <a:latin typeface="+mn-lt"/>
                <a:ea typeface="+mn-ea"/>
                <a:cs typeface="+mn-cs"/>
              </a:defRPr>
            </a:lvl8pPr>
            <a:lvl9pPr marL="4876678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roxima Nova Rg" panose="02000506030000020004" pitchFamily="50" charset="0"/>
              </a:rPr>
              <a:t>Facts – Cards</a:t>
            </a:r>
            <a:endParaRPr kumimoji="0" lang="en-US" sz="4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roxima Nova Rg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2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00"/>
    </mc:Choice>
    <mc:Fallback xmlns="">
      <p:transition spd="slow" advTm="7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accent1"/>
                </a:solidFill>
              </a:rPr>
              <a:t>What’s involved:</a:t>
            </a:r>
          </a:p>
          <a:p>
            <a:r>
              <a:rPr lang="en-US" dirty="0" smtClean="0"/>
              <a:t>Counting forward and backward</a:t>
            </a:r>
            <a:endParaRPr lang="en-US" dirty="0"/>
          </a:p>
          <a:p>
            <a:r>
              <a:rPr lang="en-US" dirty="0" smtClean="0"/>
              <a:t>Recognizing numbers</a:t>
            </a:r>
          </a:p>
          <a:p>
            <a:r>
              <a:rPr lang="en-US" dirty="0" smtClean="0"/>
              <a:t>Determining quantity</a:t>
            </a:r>
          </a:p>
          <a:p>
            <a:r>
              <a:rPr lang="en-US" dirty="0" smtClean="0"/>
              <a:t>Adding </a:t>
            </a:r>
          </a:p>
          <a:p>
            <a:r>
              <a:rPr lang="en-US" dirty="0" smtClean="0"/>
              <a:t>Greater than and </a:t>
            </a:r>
            <a:r>
              <a:rPr lang="en-US" dirty="0"/>
              <a:t>l</a:t>
            </a:r>
            <a:r>
              <a:rPr lang="en-US" dirty="0" smtClean="0"/>
              <a:t>ess than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chemeClr val="accent1"/>
                </a:solidFill>
              </a:rPr>
              <a:t>Why it matters:</a:t>
            </a:r>
          </a:p>
          <a:p>
            <a:r>
              <a:rPr lang="en-US" dirty="0"/>
              <a:t>Builds efficient computation, which can lead to stronger number sense and </a:t>
            </a:r>
            <a:r>
              <a:rPr lang="en-US" dirty="0" smtClean="0"/>
              <a:t>flexible thinking </a:t>
            </a:r>
            <a:endParaRPr lang="en-US" dirty="0"/>
          </a:p>
          <a:p>
            <a:r>
              <a:rPr lang="en-US" dirty="0" smtClean="0"/>
              <a:t>Children who know their facts can spend more time using their memory to problem solve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Number: </a:t>
            </a:r>
            <a:r>
              <a:rPr lang="en-US" dirty="0" smtClean="0">
                <a:solidFill>
                  <a:schemeClr val="accent1"/>
                </a:solidFill>
              </a:rPr>
              <a:t>Facts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6562304" cy="4510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Materials </a:t>
            </a:r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sz="2600" dirty="0" smtClean="0"/>
              <a:t>Deck </a:t>
            </a:r>
            <a:r>
              <a:rPr lang="en-US" sz="2600" dirty="0"/>
              <a:t>of </a:t>
            </a:r>
            <a:r>
              <a:rPr lang="en-US" sz="2600" dirty="0" smtClean="0"/>
              <a:t>cards (DMTI </a:t>
            </a:r>
            <a:r>
              <a:rPr lang="en-US" sz="2600" dirty="0"/>
              <a:t>Math </a:t>
            </a:r>
            <a:r>
              <a:rPr lang="en-US" sz="2600" dirty="0" smtClean="0"/>
              <a:t>Pack)</a:t>
            </a:r>
          </a:p>
          <a:p>
            <a:r>
              <a:rPr lang="en-US" sz="2600" dirty="0"/>
              <a:t>If you do not have a deck of cards, then cut out the cards on the Card Template. </a:t>
            </a:r>
          </a:p>
          <a:p>
            <a:endParaRPr lang="en-US" sz="2600" b="1" dirty="0" smtClean="0"/>
          </a:p>
          <a:p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with Cards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79" y="1845734"/>
            <a:ext cx="8886169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 smtClean="0"/>
              <a:t>Activity</a:t>
            </a:r>
          </a:p>
          <a:p>
            <a:r>
              <a:rPr lang="en-US" sz="2600" dirty="0" smtClean="0"/>
              <a:t>Take all the cards 1 (ace) through 10 out and shuffle them. </a:t>
            </a:r>
          </a:p>
          <a:p>
            <a:r>
              <a:rPr lang="en-US" sz="2600" dirty="0" smtClean="0"/>
              <a:t>Have the child pick three cards at random and do the following: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What are the numbers on the cards? 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Starting on the left, place the cards from largest to smallest.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Add all the numbers together. 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Use</a:t>
            </a:r>
            <a:r>
              <a:rPr lang="en-US" dirty="0" smtClean="0"/>
              <a:t> </a:t>
            </a:r>
            <a:r>
              <a:rPr lang="en-US" dirty="0"/>
              <a:t>the sentence frame below:</a:t>
            </a:r>
          </a:p>
          <a:p>
            <a:pPr marL="685800"/>
            <a:r>
              <a:rPr lang="en-US" dirty="0" smtClean="0"/>
              <a:t>“A </a:t>
            </a:r>
            <a:r>
              <a:rPr lang="en-US" dirty="0"/>
              <a:t>___ and a ___ </a:t>
            </a:r>
            <a:r>
              <a:rPr lang="en-US" dirty="0" smtClean="0"/>
              <a:t>compose a ___. And ___ more compose ___.”</a:t>
            </a:r>
            <a:endParaRPr lang="en-US" dirty="0"/>
          </a:p>
          <a:p>
            <a:pPr marL="685800" lvl="0" indent="-457200">
              <a:buFont typeface="+mj-lt"/>
              <a:buAutoNum type="arabicPeriod"/>
            </a:pPr>
            <a:endParaRPr lang="en-US" sz="2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with Cards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4665567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 smtClean="0"/>
              <a:t>Example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/>
              <a:t>What are the numbers on the cards? 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/>
              <a:t>Starting on the left, place the cards from largest to smallest.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/>
              <a:t>Add all the numbers together. </a:t>
            </a:r>
            <a:endParaRPr lang="en-US" sz="2600" dirty="0" smtClean="0"/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Use</a:t>
            </a:r>
            <a:r>
              <a:rPr lang="en-US" dirty="0" smtClean="0"/>
              <a:t> </a:t>
            </a:r>
            <a:r>
              <a:rPr lang="en-US" dirty="0"/>
              <a:t>the sentence frame below:</a:t>
            </a:r>
          </a:p>
          <a:p>
            <a:pPr marL="685800"/>
            <a:r>
              <a:rPr lang="en-US" dirty="0" smtClean="0"/>
              <a:t>“</a:t>
            </a:r>
            <a:r>
              <a:rPr lang="en-US" dirty="0"/>
              <a:t>A </a:t>
            </a:r>
            <a:r>
              <a:rPr lang="en-US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/>
              <a:t>and a </a:t>
            </a:r>
            <a:r>
              <a:rPr lang="en-US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</a:t>
            </a:r>
            <a:r>
              <a:rPr lang="en-US" dirty="0" smtClean="0"/>
              <a:t> </a:t>
            </a:r>
            <a:r>
              <a:rPr lang="en-US" dirty="0"/>
              <a:t>compose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</a:t>
            </a:r>
            <a:r>
              <a:rPr lang="en-US" dirty="0" smtClean="0"/>
              <a:t>.    And</a:t>
            </a:r>
            <a:r>
              <a:rPr lang="en-US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5 </a:t>
            </a:r>
            <a:r>
              <a:rPr lang="en-US" dirty="0"/>
              <a:t>more compose </a:t>
            </a:r>
            <a:r>
              <a:rPr lang="en-US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22</a:t>
            </a:r>
            <a:r>
              <a:rPr lang="en-US" dirty="0" smtClean="0"/>
              <a:t>.”</a:t>
            </a:r>
            <a:endParaRPr lang="en-US" dirty="0"/>
          </a:p>
          <a:p>
            <a:pPr marL="457200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565" y="996289"/>
            <a:ext cx="1071745" cy="14334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91909" y="2267592"/>
            <a:ext cx="180468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“Five”, “Ten”, and “Seven”</a:t>
            </a:r>
            <a:endParaRPr lang="en-US" sz="26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5899" y="4020010"/>
            <a:ext cx="1071745" cy="143345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183688" y="670414"/>
            <a:ext cx="1193025" cy="2013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3560" y="3992464"/>
            <a:ext cx="1099379" cy="14502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0446" y="898355"/>
            <a:ext cx="1099379" cy="14502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605771" y="664944"/>
            <a:ext cx="1352167" cy="2013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0269" y="3975781"/>
            <a:ext cx="1090331" cy="14504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8018" y="1228279"/>
            <a:ext cx="1090331" cy="145044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388724" y="664944"/>
            <a:ext cx="1193025" cy="2013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9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with Cards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79" y="1845734"/>
            <a:ext cx="8886169" cy="43607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 smtClean="0"/>
              <a:t>Activity</a:t>
            </a:r>
          </a:p>
          <a:p>
            <a:r>
              <a:rPr lang="en-US" sz="2600" dirty="0" smtClean="0"/>
              <a:t>Take all the cards 1 (ace) through 10 out and shuffle them. </a:t>
            </a:r>
          </a:p>
          <a:p>
            <a:r>
              <a:rPr lang="en-US" sz="2600" dirty="0" smtClean="0"/>
              <a:t>Have the child pick three cards at random and do the following: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What are the numbers on the cards? 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Starting on the left, place the cards from largest to smallest.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Add all the numbers together. 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Now, starting on the left, place the cards from smallest to largest. </a:t>
            </a:r>
          </a:p>
          <a:p>
            <a:pPr marL="685800" lvl="0" indent="-457200">
              <a:buFont typeface="+mj-lt"/>
              <a:buAutoNum type="arabicPeriod"/>
            </a:pPr>
            <a:r>
              <a:rPr lang="en-US" sz="2600" dirty="0" smtClean="0"/>
              <a:t>Is the sum (total) the same </a:t>
            </a:r>
            <a:r>
              <a:rPr lang="en-US" sz="2600" smtClean="0"/>
              <a:t>as before? </a:t>
            </a:r>
            <a:endParaRPr lang="en-US" dirty="0"/>
          </a:p>
          <a:p>
            <a:pPr marL="685800" lvl="0" indent="-457200">
              <a:buFont typeface="+mj-lt"/>
              <a:buAutoNum type="arabicPeriod"/>
            </a:pPr>
            <a:endParaRPr lang="en-US" sz="2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 Template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(2019) | RESOURCE MATERIALS | www.DMTinstitute.com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867" y="1526857"/>
            <a:ext cx="8651204" cy="465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2FA66-BB39-4352-A4F8-1376DCAC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5705-46C3-485D-8424-2D945ED9B3AD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A4FDF-222E-4329-97F8-F0C9C7D6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© DMTI (2019) | RESOURCE MATERIALS | www.DMTinstitute.com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00"/>
    </mc:Choice>
    <mc:Fallback xmlns="">
      <p:transition spd="slow" advTm="7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4453</TotalTime>
  <Words>449</Words>
  <Application>Microsoft Office PowerPoint</Application>
  <PresentationFormat>Widescreen</PresentationFormat>
  <Paragraphs>69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Calibri</vt:lpstr>
      <vt:lpstr>Lucida Sans</vt:lpstr>
      <vt:lpstr>MV Boli</vt:lpstr>
      <vt:lpstr>Proxima Nova Rg</vt:lpstr>
      <vt:lpstr>Office Theme</vt:lpstr>
      <vt:lpstr>PowerPoint Presentation</vt:lpstr>
      <vt:lpstr>PowerPoint Presentation</vt:lpstr>
      <vt:lpstr>Facts</vt:lpstr>
      <vt:lpstr>Number: Facts</vt:lpstr>
      <vt:lpstr>Adding with Cards</vt:lpstr>
      <vt:lpstr>Adding with Cards</vt:lpstr>
      <vt:lpstr>Adding with Cards</vt:lpstr>
      <vt:lpstr>Cards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Brendefur</dc:creator>
  <cp:lastModifiedBy>Jana Estes</cp:lastModifiedBy>
  <cp:revision>119</cp:revision>
  <dcterms:created xsi:type="dcterms:W3CDTF">2018-08-30T14:42:13Z</dcterms:created>
  <dcterms:modified xsi:type="dcterms:W3CDTF">2019-05-15T16:08:44Z</dcterms:modified>
</cp:coreProperties>
</file>