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622" r:id="rId3"/>
    <p:sldId id="623" r:id="rId4"/>
    <p:sldId id="656" r:id="rId5"/>
    <p:sldId id="624" r:id="rId6"/>
    <p:sldId id="637" r:id="rId7"/>
    <p:sldId id="639" r:id="rId8"/>
    <p:sldId id="642" r:id="rId9"/>
    <p:sldId id="643" r:id="rId10"/>
    <p:sldId id="640" r:id="rId11"/>
    <p:sldId id="641" r:id="rId12"/>
    <p:sldId id="644" r:id="rId13"/>
    <p:sldId id="645" r:id="rId14"/>
    <p:sldId id="646" r:id="rId15"/>
    <p:sldId id="647" r:id="rId16"/>
    <p:sldId id="648" r:id="rId17"/>
    <p:sldId id="649" r:id="rId18"/>
    <p:sldId id="650" r:id="rId19"/>
    <p:sldId id="651" r:id="rId20"/>
    <p:sldId id="652" r:id="rId21"/>
    <p:sldId id="653" r:id="rId22"/>
    <p:sldId id="654" r:id="rId23"/>
    <p:sldId id="655" r:id="rId24"/>
    <p:sldId id="62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920" userDrawn="1">
          <p15:clr>
            <a:srgbClr val="A4A3A4"/>
          </p15:clr>
        </p15:guide>
        <p15:guide id="4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3994" autoAdjust="0"/>
  </p:normalViewPr>
  <p:slideViewPr>
    <p:cSldViewPr snapToGrid="0" showGuides="1">
      <p:cViewPr varScale="1">
        <p:scale>
          <a:sx n="74" d="100"/>
          <a:sy n="74" d="100"/>
        </p:scale>
        <p:origin x="1013" y="58"/>
      </p:cViewPr>
      <p:guideLst>
        <p:guide orient="horz" pos="2160"/>
        <p:guide pos="3840"/>
        <p:guide pos="192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6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606A92-41EA-41E9-ADD6-CD07F32998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45E82-73FA-4521-8A0E-FF076B0C69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4D4D3-5374-441F-A075-BAD64B16920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047154-ED30-40D9-A4C8-39C139AA96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051BF-7CFE-400F-907F-3CC7A4A0C9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D3965-1EDD-4558-BF7C-084D6516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14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4FAA8-1A18-4DB9-982E-3BEF7532D9F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4E70D-800D-434B-B87E-311985052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9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6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59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52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70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57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6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9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27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091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53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4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initial</a:t>
            </a:r>
            <a:r>
              <a:rPr lang="en-US" baseline="0" dirty="0" smtClean="0"/>
              <a:t> idea of t</a:t>
            </a:r>
            <a:r>
              <a:rPr lang="en-US" dirty="0" smtClean="0"/>
              <a:t>ransitivity is</a:t>
            </a:r>
            <a:r>
              <a:rPr lang="en-US" baseline="0" dirty="0" smtClean="0"/>
              <a:t> using a known measure to help determine another measure.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894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4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86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89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27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78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7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45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7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MTINSTITUTE.COM/" TargetMode="External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dmtinstitute.com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mailto:jonathan@dmtinstitute.com" TargetMode="External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552B7B2C-EAAD-4F75-B18B-C6BC542E1DB0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3BFE0-4B0F-4204-929B-CDC68681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DC4567-CC6A-4184-9FD3-4594CE80946D}" type="datetime1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2650B-A395-4899-8C80-DC1657761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© DMTI (2018) | RESOURCE MATERIALS 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7E7379-6924-48D3-A772-9FC10BC5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7A504351-97B8-44F8-B399-04F6AE5E9194}"/>
              </a:ext>
            </a:extLst>
          </p:cNvPr>
          <p:cNvSpPr/>
          <p:nvPr userDrawn="1"/>
        </p:nvSpPr>
        <p:spPr>
          <a:xfrm>
            <a:off x="943100" y="938867"/>
            <a:ext cx="10143099" cy="3163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9A08A949-C5EC-454F-A293-FA6C0A96EB57}"/>
              </a:ext>
            </a:extLst>
          </p:cNvPr>
          <p:cNvSpPr/>
          <p:nvPr userDrawn="1"/>
        </p:nvSpPr>
        <p:spPr>
          <a:xfrm>
            <a:off x="3803717" y="1632610"/>
            <a:ext cx="4421865" cy="848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7FBEA878-399B-41D8-A40D-E83D83F248F2}"/>
              </a:ext>
            </a:extLst>
          </p:cNvPr>
          <p:cNvSpPr/>
          <p:nvPr userDrawn="1"/>
        </p:nvSpPr>
        <p:spPr>
          <a:xfrm>
            <a:off x="2210298" y="4167767"/>
            <a:ext cx="7313933" cy="4835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13C1B3-ED62-4EC5-9B31-32AC8DAF3ED0}"/>
              </a:ext>
            </a:extLst>
          </p:cNvPr>
          <p:cNvSpPr txBox="1"/>
          <p:nvPr userDrawn="1"/>
        </p:nvSpPr>
        <p:spPr>
          <a:xfrm>
            <a:off x="1671783" y="2906391"/>
            <a:ext cx="8672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-133" dirty="0">
                <a:solidFill>
                  <a:srgbClr val="FFFFFF"/>
                </a:solidFill>
                <a:latin typeface="Lucida Sans"/>
              </a:rPr>
              <a:t>Developing Mathematical Thinking Institute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521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7A9D4-FB7C-4C67-B77B-35C5AC93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E1EBC5-CC53-4405-9A2A-D00B342C3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DCDDA-E89C-48B7-B6B4-82B682F2D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B09A2-9678-4C4B-96C0-C0F58355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54BF0E-6CA2-4E2A-BD39-A8E132852205}" type="datetime1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772BF-5534-4C84-8EAB-DD8AC3BEE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© DMTI (2018) | RESOURCE MATERIALS 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6E506-E58B-4B76-8FEE-FC670DF6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7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1457319-AD84-4716-AF6E-3C8026E94F6A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0FBBF23D-9CAE-45EF-9EA4-263CCFAEFB7E}"/>
              </a:ext>
            </a:extLst>
          </p:cNvPr>
          <p:cNvSpPr txBox="1"/>
          <p:nvPr userDrawn="1"/>
        </p:nvSpPr>
        <p:spPr>
          <a:xfrm>
            <a:off x="6776167" y="5944238"/>
            <a:ext cx="4489872" cy="18131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sz="1067" dirty="0">
                <a:solidFill>
                  <a:srgbClr val="FFFFFF"/>
                </a:solidFill>
                <a:latin typeface="Arial"/>
                <a:cs typeface="Arial"/>
              </a:rPr>
              <a:t>© </a:t>
            </a:r>
            <a:r>
              <a:rPr sz="1067" spc="-7" dirty="0">
                <a:solidFill>
                  <a:srgbClr val="FFFFFF"/>
                </a:solidFill>
                <a:latin typeface="Arial"/>
                <a:cs typeface="Arial"/>
              </a:rPr>
              <a:t>DMTI (2018) </a:t>
            </a:r>
            <a:r>
              <a:rPr sz="1067" dirty="0">
                <a:solidFill>
                  <a:srgbClr val="FFFFFF"/>
                </a:solidFill>
                <a:latin typeface="Arial"/>
                <a:cs typeface="Arial"/>
              </a:rPr>
              <a:t>| </a:t>
            </a:r>
            <a:r>
              <a:rPr sz="1067" spc="-7" dirty="0">
                <a:solidFill>
                  <a:srgbClr val="FFFFFF"/>
                </a:solidFill>
                <a:latin typeface="Arial"/>
                <a:cs typeface="Arial"/>
              </a:rPr>
              <a:t>RESOURCE MATERIALS </a:t>
            </a:r>
            <a:r>
              <a:rPr sz="1067" dirty="0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lang="en-US" sz="1067" spc="-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67" spc="-7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DMTINSTITUTE.COM</a:t>
            </a:r>
            <a:endParaRPr sz="1067" dirty="0">
              <a:latin typeface="Arial"/>
              <a:cs typeface="Arial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8FEBB454-0473-498E-A24F-50A860845A29}"/>
              </a:ext>
            </a:extLst>
          </p:cNvPr>
          <p:cNvSpPr txBox="1"/>
          <p:nvPr userDrawn="1"/>
        </p:nvSpPr>
        <p:spPr>
          <a:xfrm>
            <a:off x="6829201" y="4945251"/>
            <a:ext cx="3429847" cy="59503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6933" marR="6773">
              <a:lnSpc>
                <a:spcPts val="2200"/>
              </a:lnSpc>
              <a:spcBef>
                <a:spcPts val="240"/>
              </a:spcBef>
            </a:pPr>
            <a:r>
              <a:rPr sz="1867" spc="-7" dirty="0">
                <a:solidFill>
                  <a:srgbClr val="FFFFFF"/>
                </a:solidFill>
                <a:latin typeface="Arial"/>
                <a:cs typeface="Arial"/>
              </a:rPr>
              <a:t>Brendefur and Strother (2018).  DMTI Inc.</a:t>
            </a:r>
            <a:r>
              <a:rPr lang="en-US" sz="1867" spc="-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67" spc="-7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dmtinstitute.com</a:t>
            </a:r>
            <a:endParaRPr sz="1867" dirty="0">
              <a:latin typeface="Arial"/>
              <a:cs typeface="Arial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222678-AE97-4760-80F9-20874A70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DBB20F-568F-4A0F-BCC7-4C44B21DB24B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68C91-9358-4ECE-BE34-71F8B5206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8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C868-15CD-4AAD-8471-D41C99BAB3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36926" y="1496293"/>
            <a:ext cx="8633402" cy="1006475"/>
          </a:xfrm>
        </p:spPr>
        <p:txBody>
          <a:bodyPr anchor="b">
            <a:normAutofit/>
          </a:bodyPr>
          <a:lstStyle>
            <a:lvl1pPr algn="l">
              <a:defRPr sz="5900"/>
            </a:lvl1pPr>
          </a:lstStyle>
          <a:p>
            <a:r>
              <a:rPr lang="en-US" dirty="0"/>
              <a:t>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9958F-68CC-4667-86B3-1FE30922D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6925" y="2601119"/>
            <a:ext cx="8633402" cy="827881"/>
          </a:xfrm>
        </p:spPr>
        <p:txBody>
          <a:bodyPr>
            <a:normAutofit/>
          </a:bodyPr>
          <a:lstStyle>
            <a:lvl1pPr marL="0" indent="0" algn="l">
              <a:buNone/>
              <a:defRPr sz="4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CA1C1-317E-46F1-8B75-267FF0241A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D0B5CD-2440-473B-B79B-C31E27E71492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FBA0C-7FE4-44AF-A78A-B5B3148C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>
                <a:latin typeface="Proxima Nova Th" panose="02000506030000020004" pitchFamily="50" charset="0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© DMTI (2018) | RESOURCE MATERIALS 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EA08-6B95-41B7-BAA0-19040AD26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2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E8E301E0-D0BF-4191-A293-235FF24EE3EA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6EE953A2-673E-4B17-B682-1575D83859FD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21D91A-D45A-4512-9F86-D03C84D0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3B081E-E3CD-4536-9153-3B62A8583595}" type="datetime1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14FBE-D234-4E45-9415-F36C6BB6A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© DMTI (2018) | RESOURCE MATERIALS 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3B7D3-9ABA-481F-90A3-306832AE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FF647E0-36BC-4485-89B5-8E89213A778A}"/>
              </a:ext>
            </a:extLst>
          </p:cNvPr>
          <p:cNvSpPr txBox="1"/>
          <p:nvPr userDrawn="1"/>
        </p:nvSpPr>
        <p:spPr>
          <a:xfrm>
            <a:off x="395775" y="2567428"/>
            <a:ext cx="4163525" cy="2235868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5"/>
              </a:spcBef>
            </a:pPr>
            <a:r>
              <a:rPr lang="en-US" sz="1800" spc="-50" dirty="0">
                <a:solidFill>
                  <a:srgbClr val="FFFFFF"/>
                </a:solidFill>
                <a:latin typeface="Lucida Sans" panose="020B0602030504020204" pitchFamily="34" charset="0"/>
                <a:cs typeface="Arial" panose="020B0604020202020204" pitchFamily="34" charset="0"/>
              </a:rPr>
              <a:t>“The Developing Mathematical Thinking Institute (DMTI) is dedicated to enhancing students’ learning of mathematics by supporting educators in the implementation of research-based instructional strategies through high-quality professional development, curricular resources and assessments."</a:t>
            </a:r>
            <a:endParaRPr sz="1800" dirty="0">
              <a:latin typeface="Lucida Sans" panose="020B0602030504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C5BE1F92-0EC2-4432-B6D9-E366A9F4715A}"/>
              </a:ext>
            </a:extLst>
          </p:cNvPr>
          <p:cNvSpPr txBox="1"/>
          <p:nvPr userDrawn="1"/>
        </p:nvSpPr>
        <p:spPr>
          <a:xfrm>
            <a:off x="395775" y="5189140"/>
            <a:ext cx="46461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45" dirty="0">
                <a:solidFill>
                  <a:srgbClr val="FFFFFF"/>
                </a:solidFill>
                <a:latin typeface="Lucida Sans"/>
                <a:cs typeface="Lucida Sans"/>
              </a:rPr>
              <a:t>For </a:t>
            </a:r>
            <a:r>
              <a:rPr sz="1600" spc="-65" dirty="0">
                <a:solidFill>
                  <a:srgbClr val="FFFFFF"/>
                </a:solidFill>
                <a:latin typeface="Lucida Sans"/>
                <a:cs typeface="Lucida Sans"/>
              </a:rPr>
              <a:t>more information</a:t>
            </a:r>
            <a:r>
              <a:rPr sz="1600" spc="-1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Lucida Sans"/>
                <a:cs typeface="Lucida Sans"/>
              </a:rPr>
              <a:t>contact</a:t>
            </a:r>
            <a:endParaRPr sz="1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1600" spc="-95" dirty="0">
                <a:solidFill>
                  <a:srgbClr val="FFFFFF"/>
                </a:solidFill>
                <a:latin typeface="Lucida Sans"/>
                <a:cs typeface="Lucida Sans"/>
              </a:rPr>
              <a:t>Dr. </a:t>
            </a:r>
            <a:r>
              <a:rPr sz="1600" spc="-55" dirty="0">
                <a:solidFill>
                  <a:srgbClr val="FFFFFF"/>
                </a:solidFill>
                <a:latin typeface="Lucida Sans"/>
                <a:cs typeface="Lucida Sans"/>
              </a:rPr>
              <a:t>Brendefur </a:t>
            </a:r>
            <a:r>
              <a:rPr sz="1600" spc="-40" dirty="0">
                <a:solidFill>
                  <a:srgbClr val="FFFFFF"/>
                </a:solidFill>
                <a:latin typeface="Lucida Sans"/>
                <a:cs typeface="Lucida Sans"/>
              </a:rPr>
              <a:t>at</a:t>
            </a:r>
            <a:r>
              <a:rPr sz="16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00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"/>
                <a:cs typeface="Lucida Sans"/>
                <a:hlinkClick r:id="rId3"/>
              </a:rPr>
              <a:t>jonathan@dmtinstitute.com</a:t>
            </a:r>
            <a:endParaRPr sz="1600" dirty="0">
              <a:latin typeface="Lucida Sans"/>
              <a:cs typeface="Lucida Sans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AB3CCEEB-798E-48F9-814F-FA563CCCA6DF}"/>
              </a:ext>
            </a:extLst>
          </p:cNvPr>
          <p:cNvSpPr/>
          <p:nvPr userDrawn="1"/>
        </p:nvSpPr>
        <p:spPr>
          <a:xfrm>
            <a:off x="491449" y="430250"/>
            <a:ext cx="2588092" cy="4968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2EB6CFA0-898C-4846-B18E-6AAF3776FE0A}"/>
              </a:ext>
            </a:extLst>
          </p:cNvPr>
          <p:cNvSpPr txBox="1"/>
          <p:nvPr userDrawn="1"/>
        </p:nvSpPr>
        <p:spPr>
          <a:xfrm>
            <a:off x="395775" y="5189140"/>
            <a:ext cx="46461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45" dirty="0">
                <a:solidFill>
                  <a:srgbClr val="FFFFFF"/>
                </a:solidFill>
                <a:latin typeface="Lucida Sans"/>
                <a:cs typeface="Lucida Sans"/>
              </a:rPr>
              <a:t>For </a:t>
            </a:r>
            <a:r>
              <a:rPr sz="1600" spc="-65" dirty="0">
                <a:solidFill>
                  <a:srgbClr val="FFFFFF"/>
                </a:solidFill>
                <a:latin typeface="Lucida Sans"/>
                <a:cs typeface="Lucida Sans"/>
              </a:rPr>
              <a:t>more information</a:t>
            </a:r>
            <a:r>
              <a:rPr sz="1600" spc="-1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Lucida Sans"/>
                <a:cs typeface="Lucida Sans"/>
              </a:rPr>
              <a:t>contact</a:t>
            </a:r>
            <a:endParaRPr sz="1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1600" spc="-95" dirty="0">
                <a:solidFill>
                  <a:srgbClr val="FFFFFF"/>
                </a:solidFill>
                <a:latin typeface="Lucida Sans"/>
                <a:cs typeface="Lucida Sans"/>
              </a:rPr>
              <a:t>Dr. </a:t>
            </a:r>
            <a:r>
              <a:rPr sz="1600" spc="-55" dirty="0">
                <a:solidFill>
                  <a:srgbClr val="FFFFFF"/>
                </a:solidFill>
                <a:latin typeface="Lucida Sans"/>
                <a:cs typeface="Lucida Sans"/>
              </a:rPr>
              <a:t>Brendefur </a:t>
            </a:r>
            <a:r>
              <a:rPr sz="1600" spc="-40" dirty="0">
                <a:solidFill>
                  <a:srgbClr val="FFFFFF"/>
                </a:solidFill>
                <a:latin typeface="Lucida Sans"/>
                <a:cs typeface="Lucida Sans"/>
              </a:rPr>
              <a:t>at</a:t>
            </a:r>
            <a:r>
              <a:rPr sz="16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00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"/>
                <a:cs typeface="Lucida Sans"/>
                <a:hlinkClick r:id="rId3"/>
              </a:rPr>
              <a:t>jonathan@dmtinstitute.com</a:t>
            </a:r>
            <a:endParaRPr sz="1600" dirty="0">
              <a:latin typeface="Lucida Sans"/>
              <a:cs typeface="Lucida Sans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1690DF6B-5447-4C60-8052-E1FA670FB758}"/>
              </a:ext>
            </a:extLst>
          </p:cNvPr>
          <p:cNvSpPr/>
          <p:nvPr userDrawn="1"/>
        </p:nvSpPr>
        <p:spPr>
          <a:xfrm>
            <a:off x="491449" y="430250"/>
            <a:ext cx="2588092" cy="4968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554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B7B00-E930-4C26-BE86-21B5C091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1E0E3-E93A-4F8A-9587-092C52FE6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7590F-FA2C-44A7-AD92-2BB8BA9F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C79E63-BC1C-420D-8087-18671C17E806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2DCF-AFC8-49E4-B39F-F6F685FC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© DMTI (2018) | RESOURCE MATERIALS 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FC536-4825-4538-854A-F55926D2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6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954BE-5617-440F-9FDD-8D5AB94D8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10C89-4657-466C-93E1-738004EE2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3F864C-3DAC-4A6B-AD8F-64AFD48C6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2246F-7291-4378-9A8B-ACC37089D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C8503D-78C6-4D4B-8ED5-4A14415321BC}" type="datetime1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83061-D61F-4B78-88DB-41603AEE7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© DMTI (2018) | RESOURCE MATERIALS 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AC1CC-4C52-46FC-8A85-3844CBCAB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2FC76-32A7-4689-A3C9-D63B5ED51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4E434-5714-4469-8D9C-4F722FA66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B6606-E5D4-419E-B3C7-295B9A8AA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709ABB-BE99-4808-A097-72E94798D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A3B634-89CE-4508-9494-ECE990174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2FAC10-F97C-4FBF-A154-8165AD81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76864C-C562-41C1-8FD5-9D0CF26E4560}" type="datetime1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A155E5-1944-4A35-98FD-25557323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© DMTI (2018) | RESOURCE MATERIALS 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00EC7D-0CB8-4698-A86F-AEB62BEDA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08C4-147B-4999-8F5D-73BF6BC01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452E31-2E9F-4710-BD6C-84933643A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D4B1F0-1575-4298-95CB-344EB3E43D79}" type="datetime1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065BC-68C6-4C8D-B75B-029E2AA2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© DMTI (2018) | RESOURCE MATERIALS 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953CD-2B35-4597-8EAC-814BEB3B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7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C9BC7B-D596-4D5F-9EA7-576BF96455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7280BE-0EFB-4088-A76C-491F762F93D3}" type="datetime1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39CFF-9FD4-4A09-B1A0-C272A7A18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© DMTI (2018) | RESOURCE MATERIALS 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659317-1FF7-4D62-8A8A-813CD7DBA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7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6">
            <a:extLst>
              <a:ext uri="{FF2B5EF4-FFF2-40B4-BE49-F238E27FC236}">
                <a16:creationId xmlns:a16="http://schemas.microsoft.com/office/drawing/2014/main" id="{302CEEA7-AEF7-41E9-8B9F-9B59BEAC64BD}"/>
              </a:ext>
            </a:extLst>
          </p:cNvPr>
          <p:cNvSpPr/>
          <p:nvPr userDrawn="1"/>
        </p:nvSpPr>
        <p:spPr>
          <a:xfrm>
            <a:off x="64655" y="1"/>
            <a:ext cx="6031345" cy="6857999"/>
          </a:xfrm>
          <a:prstGeom prst="rect">
            <a:avLst/>
          </a:prstGeom>
          <a:blipFill>
            <a:blip r:embed="rId2" cstate="print"/>
            <a:stretch>
              <a:fillRect l="-1481" r="-115624"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77BF2-46DA-4267-A134-5CF4C7C85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4609667" cy="5620327"/>
          </a:xfrm>
        </p:spPr>
        <p:txBody>
          <a:bodyPr anchor="ctr">
            <a:noAutofit/>
          </a:bodyPr>
          <a:lstStyle>
            <a:lvl1pPr>
              <a:defRPr sz="5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66E1-7577-468C-9DC9-4A8AB60AB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0" y="987425"/>
            <a:ext cx="505618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E05D3-652A-4FE2-860C-878E4244C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B60634-D1E3-49E3-ADDA-842E3226080D}" type="datetime1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95BE4-4333-4DB0-AF31-C73087E9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© DMTI (2018) | RESOURCE MATERIALS 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B0579-B199-4B66-886B-6F9980051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5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2A8160FF-83CD-4143-829E-82DC482C1B56}"/>
              </a:ext>
            </a:extLst>
          </p:cNvPr>
          <p:cNvSpPr/>
          <p:nvPr userDrawn="1"/>
        </p:nvSpPr>
        <p:spPr>
          <a:xfrm>
            <a:off x="-2" y="0"/>
            <a:ext cx="12191999" cy="685799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BC0D56-C424-4553-BC21-6D30344F9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44618-3265-4C86-93C4-26E98704D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63DD7-CFE1-429D-98D9-2C3085B91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D584-D028-4ECC-8580-EDECBA3A19E0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C9A10-16E9-411A-BA4D-6FA0FEAD5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/>
              <a:t>© DMTI (2018) | RESOURCE MATERIALS DMTINSTITUTE.COM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D0707-C556-44D9-AE9F-32B6A25C4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98BF5705-46C3-485D-8424-2D945ED9B3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7CDB386C-BDC6-47F2-BD45-C969A40FA754}"/>
              </a:ext>
            </a:extLst>
          </p:cNvPr>
          <p:cNvSpPr/>
          <p:nvPr userDrawn="1"/>
        </p:nvSpPr>
        <p:spPr>
          <a:xfrm>
            <a:off x="838200" y="6397267"/>
            <a:ext cx="1475465" cy="28328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172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50" r:id="rId4"/>
    <p:sldLayoutId id="2147483652" r:id="rId5"/>
    <p:sldLayoutId id="2147483653" r:id="rId6"/>
    <p:sldLayoutId id="2147483661" r:id="rId7"/>
    <p:sldLayoutId id="2147483655" r:id="rId8"/>
    <p:sldLayoutId id="2147483656" r:id="rId9"/>
    <p:sldLayoutId id="2147483657" r:id="rId10"/>
    <p:sldLayoutId id="214748366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9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41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10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082144" y="2516084"/>
            <a:ext cx="5486403" cy="3633849"/>
            <a:chOff x="6082144" y="2516084"/>
            <a:chExt cx="5486403" cy="363384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1550731" y="2516084"/>
              <a:ext cx="0" cy="36338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082144" y="6149933"/>
              <a:ext cx="5468587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825345" y="4341915"/>
              <a:ext cx="9144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96000" y="2516084"/>
              <a:ext cx="13853" cy="36338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825345" y="2516084"/>
              <a:ext cx="0" cy="18258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9739746" y="2516084"/>
              <a:ext cx="0" cy="18258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739746" y="2516084"/>
              <a:ext cx="18288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082144" y="2516084"/>
              <a:ext cx="27432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Draw this shape.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Use your fingers to determine whether your </a:t>
            </a:r>
            <a:r>
              <a:rPr lang="en-US" sz="2600" dirty="0" smtClean="0"/>
              <a:t>drawing </a:t>
            </a:r>
            <a:r>
              <a:rPr lang="en-US" sz="2600" dirty="0"/>
              <a:t>is precise. Erase and change the lengths to make it the same if needed.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Compare the lengths of the different sides and explain the similarities or differences. (Use the sentence frame below).</a:t>
            </a:r>
          </a:p>
          <a:p>
            <a:pPr lvl="1">
              <a:buFontTx/>
              <a:buChar char="-"/>
            </a:pPr>
            <a:r>
              <a:rPr lang="en-US" sz="2200" i="1" dirty="0"/>
              <a:t>I know this length is </a:t>
            </a:r>
            <a:r>
              <a:rPr lang="en-US" sz="2200" i="1" dirty="0" smtClean="0"/>
              <a:t>(the same</a:t>
            </a:r>
            <a:r>
              <a:rPr lang="en-US" sz="2200" i="1" dirty="0"/>
              <a:t>, longer, shorter, two times longer, half as long, . . .) as this other length. </a:t>
            </a:r>
            <a:r>
              <a:rPr 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13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11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996544" y="2504209"/>
            <a:ext cx="3657602" cy="3651663"/>
            <a:chOff x="6996544" y="2504209"/>
            <a:chExt cx="3657602" cy="3651663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996544" y="6138058"/>
              <a:ext cx="3657601" cy="1781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825344" y="3417125"/>
              <a:ext cx="182880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10400" y="2504209"/>
              <a:ext cx="13853" cy="36338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654146" y="2504209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825344" y="3417125"/>
              <a:ext cx="0" cy="18258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825344" y="5242956"/>
              <a:ext cx="18288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96544" y="2504209"/>
              <a:ext cx="365760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654145" y="5242956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Draw this shape.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Use your fingers to determine whether your </a:t>
            </a:r>
            <a:r>
              <a:rPr lang="en-US" sz="2600" dirty="0" smtClean="0"/>
              <a:t>drawing </a:t>
            </a:r>
            <a:r>
              <a:rPr lang="en-US" sz="2600" dirty="0"/>
              <a:t>is precise. Erase and change the lengths to make it the same if needed.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Compare the lengths of the different sides and explain the similarities or differences. (Use the sentence frame below).</a:t>
            </a:r>
          </a:p>
          <a:p>
            <a:pPr lvl="1">
              <a:buFontTx/>
              <a:buChar char="-"/>
            </a:pPr>
            <a:r>
              <a:rPr lang="en-US" sz="2200" i="1" dirty="0"/>
              <a:t>I know this length is </a:t>
            </a:r>
            <a:r>
              <a:rPr lang="en-US" sz="2200" i="1" dirty="0" smtClean="0"/>
              <a:t>(the same</a:t>
            </a:r>
            <a:r>
              <a:rPr lang="en-US" sz="2200" i="1" dirty="0"/>
              <a:t>, longer, shorter, two times longer, half as long, . . .) as this other length. </a:t>
            </a:r>
            <a:r>
              <a:rPr 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677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12</a:t>
            </a:fld>
            <a:endParaRPr lang="en-US"/>
          </a:p>
        </p:txBody>
      </p:sp>
      <p:sp>
        <p:nvSpPr>
          <p:cNvPr id="21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Draw this shape.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Use your fingers to determine whether your </a:t>
            </a:r>
            <a:r>
              <a:rPr lang="en-US" sz="2600" dirty="0" smtClean="0"/>
              <a:t>drawing </a:t>
            </a:r>
            <a:r>
              <a:rPr lang="en-US" sz="2600" dirty="0"/>
              <a:t>is precise. Erase and change the lengths to make it the same if needed.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Compare the lengths of the different sides and explain the similarities or differences. (Use the sentence frame below).</a:t>
            </a:r>
          </a:p>
          <a:p>
            <a:pPr lvl="1">
              <a:buFontTx/>
              <a:buChar char="-"/>
            </a:pPr>
            <a:r>
              <a:rPr lang="en-US" sz="2200" i="1" dirty="0"/>
              <a:t>I know this length is </a:t>
            </a:r>
            <a:r>
              <a:rPr lang="en-US" sz="2200" i="1" dirty="0" smtClean="0"/>
              <a:t>(the same</a:t>
            </a:r>
            <a:r>
              <a:rPr lang="en-US" sz="2200" i="1" dirty="0"/>
              <a:t>, longer, shorter, two times longer, half as long, . . .) as this other length. </a:t>
            </a:r>
            <a:r>
              <a:rPr lang="en-US" sz="2600" dirty="0"/>
              <a:t>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996544" y="2504209"/>
            <a:ext cx="3657602" cy="2726412"/>
            <a:chOff x="6996544" y="2504209"/>
            <a:chExt cx="3657602" cy="272641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9763933" y="3429000"/>
              <a:ext cx="890213" cy="362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10400" y="2504209"/>
              <a:ext cx="18849" cy="180673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654146" y="2504209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9763933" y="3417125"/>
              <a:ext cx="0" cy="875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96544" y="2504209"/>
              <a:ext cx="365760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858050" y="4293031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935132" y="5205947"/>
              <a:ext cx="890213" cy="362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865885" y="4315893"/>
              <a:ext cx="890213" cy="362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996544" y="4332616"/>
              <a:ext cx="890213" cy="362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908460" y="4317705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93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13</a:t>
            </a:fld>
            <a:endParaRPr lang="en-US"/>
          </a:p>
        </p:txBody>
      </p:sp>
      <p:sp>
        <p:nvSpPr>
          <p:cNvPr id="21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Draw this shape.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Use your fingers to determine whether your </a:t>
            </a:r>
            <a:r>
              <a:rPr lang="en-US" sz="2600" dirty="0" smtClean="0"/>
              <a:t>drawing </a:t>
            </a:r>
            <a:r>
              <a:rPr lang="en-US" sz="2600" dirty="0"/>
              <a:t>is precise. Erase and change the lengths to make it the same if needed.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Compare the lengths of the different sides and explain the similarities or differences. (Use the sentence frame below).</a:t>
            </a:r>
          </a:p>
          <a:p>
            <a:pPr lvl="1">
              <a:buFontTx/>
              <a:buChar char="-"/>
            </a:pPr>
            <a:r>
              <a:rPr lang="en-US" sz="2200" i="1" dirty="0"/>
              <a:t>I know this length is </a:t>
            </a:r>
            <a:r>
              <a:rPr lang="en-US" sz="2200" i="1" dirty="0" smtClean="0"/>
              <a:t>(the same</a:t>
            </a:r>
            <a:r>
              <a:rPr lang="en-US" sz="2200" i="1" dirty="0"/>
              <a:t>, longer, shorter, two times longer, half as long, . . .) as this other length. </a:t>
            </a:r>
            <a:r>
              <a:rPr lang="en-US" sz="2600" dirty="0"/>
              <a:t> 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937359" y="2554350"/>
            <a:ext cx="4640142" cy="2747263"/>
            <a:chOff x="6937359" y="2554350"/>
            <a:chExt cx="4640142" cy="2747263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916908" y="2563585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577501" y="3504211"/>
              <a:ext cx="0" cy="875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5735" y="3472541"/>
              <a:ext cx="964923" cy="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748699" y="4340532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8769571" y="5287357"/>
              <a:ext cx="986963" cy="142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756534" y="4363394"/>
              <a:ext cx="1820967" cy="1672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937359" y="4380117"/>
              <a:ext cx="1840047" cy="362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799109" y="4365206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0627911" y="3476501"/>
              <a:ext cx="933241" cy="138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975735" y="3476501"/>
              <a:ext cx="0" cy="875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0652656" y="2577440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874514" y="2554350"/>
              <a:ext cx="2778142" cy="742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31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14</a:t>
            </a:fld>
            <a:endParaRPr lang="en-US"/>
          </a:p>
        </p:txBody>
      </p:sp>
      <p:sp>
        <p:nvSpPr>
          <p:cNvPr id="21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Draw this shape.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Use your fingers to determine whether your </a:t>
            </a:r>
            <a:r>
              <a:rPr lang="en-US" sz="2600" dirty="0" smtClean="0"/>
              <a:t>drawing </a:t>
            </a:r>
            <a:r>
              <a:rPr lang="en-US" sz="2600" dirty="0"/>
              <a:t>is precise. Erase and change the lengths to make it the same if needed.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Compare the lengths of the different sides and explain the similarities or differences. (Use the sentence frame below).</a:t>
            </a:r>
          </a:p>
          <a:p>
            <a:pPr lvl="1">
              <a:buFontTx/>
              <a:buChar char="-"/>
            </a:pPr>
            <a:r>
              <a:rPr lang="en-US" sz="2200" i="1" dirty="0"/>
              <a:t>I know this length is </a:t>
            </a:r>
            <a:r>
              <a:rPr lang="en-US" sz="2200" i="1" dirty="0" smtClean="0"/>
              <a:t>(the same</a:t>
            </a:r>
            <a:r>
              <a:rPr lang="en-US" sz="2200" i="1" dirty="0"/>
              <a:t>, longer, shorter, two times longer, half as long, . . .) as this other length. </a:t>
            </a:r>
            <a:r>
              <a:rPr lang="en-US" sz="2600" dirty="0"/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915887" y="1582377"/>
            <a:ext cx="2767946" cy="3693246"/>
            <a:chOff x="6075212" y="1583480"/>
            <a:chExt cx="2767946" cy="369324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999509" y="2496396"/>
              <a:ext cx="91439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985657" y="1584202"/>
              <a:ext cx="15840" cy="91219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100950" y="3435288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075212" y="1584222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954486" y="3429000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948539" y="2496396"/>
              <a:ext cx="5947" cy="92072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843158" y="3430093"/>
              <a:ext cx="0" cy="183609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096000" y="1583480"/>
              <a:ext cx="0" cy="183251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993577" y="3430093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913908" y="4363810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025236" y="4313321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7906988" y="5266191"/>
              <a:ext cx="93617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0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Measurement: </a:t>
            </a:r>
            <a:r>
              <a:rPr lang="en-US" dirty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8380036" cy="43607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Activity II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Now determine the distance around the shape given one length.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Write down the length of each side.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The purpose of this task to estimate lengths as accurately as possible by making visual comparisons between the length that is known and the unknown lengths. Students’ accuracy can vary. </a:t>
            </a:r>
          </a:p>
          <a:p>
            <a:pPr marL="0" indent="0">
              <a:buNone/>
            </a:pPr>
            <a:endParaRPr lang="en-US" sz="2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16</a:t>
            </a:fld>
            <a:endParaRPr lang="en-US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Activity II</a:t>
            </a:r>
            <a:endParaRPr lang="en-US" sz="2600" b="1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Determine </a:t>
            </a:r>
            <a:r>
              <a:rPr lang="en-US" sz="2600" dirty="0"/>
              <a:t>the distance around the shape given one length.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Write down the length of each side</a:t>
            </a:r>
            <a:r>
              <a:rPr lang="en-US" sz="2600" dirty="0" smtClean="0"/>
              <a:t>. 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0345387" y="2699364"/>
            <a:ext cx="617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Perpetua" panose="02020502060401020303" pitchFamily="18" charset="0"/>
              </a:rPr>
              <a:t>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082144" y="2516084"/>
            <a:ext cx="5486403" cy="3633849"/>
            <a:chOff x="6082144" y="2516084"/>
            <a:chExt cx="5486403" cy="3633849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550731" y="3429000"/>
              <a:ext cx="0" cy="272093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82144" y="6149933"/>
              <a:ext cx="5468587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910945" y="4341915"/>
              <a:ext cx="18288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096000" y="2516084"/>
              <a:ext cx="13853" cy="36338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910945" y="2516084"/>
              <a:ext cx="0" cy="18258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739746" y="3429000"/>
              <a:ext cx="0" cy="91291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9739746" y="3429000"/>
              <a:ext cx="18288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082144" y="2516084"/>
              <a:ext cx="18288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835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17</a:t>
            </a:fld>
            <a:endParaRPr lang="en-US"/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 II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Determine the distance around the shape given one length.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Write down the length of each side.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11491" y="4575436"/>
            <a:ext cx="617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1</a:t>
            </a:r>
            <a:endParaRPr lang="en-US" sz="2800" b="1" dirty="0">
              <a:solidFill>
                <a:srgbClr val="0070C0"/>
              </a:solidFill>
              <a:latin typeface="Perpetua" panose="02020502060401020303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996544" y="2504209"/>
            <a:ext cx="2757055" cy="3657599"/>
            <a:chOff x="6996544" y="2504209"/>
            <a:chExt cx="2757055" cy="3657599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6996544" y="6138058"/>
              <a:ext cx="91439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910943" y="3449782"/>
              <a:ext cx="182880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010400" y="2504209"/>
              <a:ext cx="13853" cy="36338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753599" y="2536866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922819" y="3429000"/>
              <a:ext cx="0" cy="93518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922819" y="4364181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996544" y="2504209"/>
              <a:ext cx="275705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777844" y="4364181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908966" y="5277097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922819" y="5248892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81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18</a:t>
            </a:fld>
            <a:endParaRPr lang="en-US"/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 II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Determine the distance around the shape given one length.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Write down the length of each side.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574483" y="5440031"/>
            <a:ext cx="617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5</a:t>
            </a:r>
            <a:endParaRPr lang="en-US" sz="2800" b="1" dirty="0">
              <a:solidFill>
                <a:srgbClr val="0070C0"/>
              </a:solidFill>
              <a:latin typeface="Perpetua" panose="02020502060401020303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096000" y="2513116"/>
            <a:ext cx="5494317" cy="3695492"/>
            <a:chOff x="6096000" y="2513116"/>
            <a:chExt cx="5494317" cy="3695492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010401" y="5260768"/>
              <a:ext cx="91439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0693730" y="5245183"/>
              <a:ext cx="894612" cy="74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010401" y="2513116"/>
              <a:ext cx="0" cy="273280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9773390" y="4361955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920841" y="3429000"/>
              <a:ext cx="3959" cy="184661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843158" y="5260768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6096000" y="6187044"/>
              <a:ext cx="5494317" cy="2156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96000" y="2516084"/>
              <a:ext cx="0" cy="367096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121729" y="2516084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693730" y="4347852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954486" y="3429000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9731830" y="4333751"/>
              <a:ext cx="961900" cy="1410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8833259" y="3428258"/>
              <a:ext cx="3959" cy="184661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1588342" y="5245183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84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19</a:t>
            </a:fld>
            <a:endParaRPr lang="en-US"/>
          </a:p>
        </p:txBody>
      </p:sp>
      <p:sp>
        <p:nvSpPr>
          <p:cNvPr id="20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 II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Determine the distance around the shape given one length.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Write down the length of each side.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10398" y="1897104"/>
            <a:ext cx="617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3</a:t>
            </a:r>
            <a:endParaRPr lang="en-US" sz="2800" b="1" dirty="0">
              <a:solidFill>
                <a:srgbClr val="0070C0"/>
              </a:solidFill>
              <a:latin typeface="Perpetua" panose="02020502060401020303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082144" y="2516084"/>
            <a:ext cx="5486403" cy="3633849"/>
            <a:chOff x="6082144" y="2516084"/>
            <a:chExt cx="5486403" cy="3633849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1550731" y="2516084"/>
              <a:ext cx="0" cy="36338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082144" y="6149933"/>
              <a:ext cx="5468587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825345" y="4341915"/>
              <a:ext cx="9144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096000" y="2516084"/>
              <a:ext cx="13853" cy="36338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825345" y="2516084"/>
              <a:ext cx="0" cy="18258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9739746" y="2516084"/>
              <a:ext cx="0" cy="18258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9739746" y="2516084"/>
              <a:ext cx="18288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82144" y="2516084"/>
              <a:ext cx="27432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593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E52C79-B331-4B9F-A40A-4BBC08C4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6D9425-CAF9-46E1-B508-467649698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© DMTI (2018) | RESOURCE MATERIALS 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66812AA-2629-4979-80D1-A666261006F6}"/>
              </a:ext>
            </a:extLst>
          </p:cNvPr>
          <p:cNvSpPr txBox="1">
            <a:spLocks/>
          </p:cNvSpPr>
          <p:nvPr/>
        </p:nvSpPr>
        <p:spPr>
          <a:xfrm>
            <a:off x="3337088" y="1769740"/>
            <a:ext cx="8854911" cy="738664"/>
          </a:xfrm>
          <a:prstGeom prst="rect">
            <a:avLst/>
          </a:prstGeom>
        </p:spPr>
        <p:txBody>
          <a:bodyPr wrap="square" lIns="0" tIns="0" rIns="0" bIns="0">
            <a:normAutofit fontScale="90000" lnSpcReduction="20000"/>
          </a:bodyPr>
          <a:lstStyle>
            <a:lvl1pPr algn="l" eaLnBrk="1" hangingPunct="1">
              <a:defRPr sz="4800"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Arial"/>
              </a:rPr>
              <a:t>PMA </a:t>
            </a:r>
            <a:r>
              <a:rPr kumimoji="0" lang="en-US" sz="6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Arial"/>
              </a:rPr>
              <a:t>– </a:t>
            </a:r>
            <a:r>
              <a:rPr kumimoji="0" lang="en-US" sz="66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Arial"/>
              </a:rPr>
              <a:t>Grade 2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Arial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570246-6919-40B0-9A02-0A28AF6714F9}"/>
              </a:ext>
            </a:extLst>
          </p:cNvPr>
          <p:cNvSpPr txBox="1">
            <a:spLocks/>
          </p:cNvSpPr>
          <p:nvPr/>
        </p:nvSpPr>
        <p:spPr>
          <a:xfrm>
            <a:off x="3336925" y="2548805"/>
            <a:ext cx="8855075" cy="6924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eaLnBrk="1" hangingPunct="1">
              <a:defRPr sz="4500">
                <a:latin typeface="+mn-lt"/>
                <a:ea typeface="+mn-ea"/>
                <a:cs typeface="+mn-cs"/>
              </a:defRPr>
            </a:lvl1pPr>
            <a:lvl2pPr marL="609585" eaLnBrk="1" hangingPunct="1">
              <a:defRPr>
                <a:latin typeface="+mn-lt"/>
                <a:ea typeface="+mn-ea"/>
                <a:cs typeface="+mn-cs"/>
              </a:defRPr>
            </a:lvl2pPr>
            <a:lvl3pPr marL="1219170" eaLnBrk="1" hangingPunct="1">
              <a:defRPr>
                <a:latin typeface="+mn-lt"/>
                <a:ea typeface="+mn-ea"/>
                <a:cs typeface="+mn-cs"/>
              </a:defRPr>
            </a:lvl3pPr>
            <a:lvl4pPr marL="1828754" eaLnBrk="1" hangingPunct="1">
              <a:defRPr>
                <a:latin typeface="+mn-lt"/>
                <a:ea typeface="+mn-ea"/>
                <a:cs typeface="+mn-cs"/>
              </a:defRPr>
            </a:lvl4pPr>
            <a:lvl5pPr marL="2438339" eaLnBrk="1" hangingPunct="1">
              <a:defRPr>
                <a:latin typeface="+mn-lt"/>
                <a:ea typeface="+mn-ea"/>
                <a:cs typeface="+mn-cs"/>
              </a:defRPr>
            </a:lvl5pPr>
            <a:lvl6pPr marL="3047924" eaLnBrk="1" hangingPunct="1">
              <a:defRPr>
                <a:latin typeface="+mn-lt"/>
                <a:ea typeface="+mn-ea"/>
                <a:cs typeface="+mn-cs"/>
              </a:defRPr>
            </a:lvl6pPr>
            <a:lvl7pPr marL="3657509" eaLnBrk="1" hangingPunct="1">
              <a:defRPr>
                <a:latin typeface="+mn-lt"/>
                <a:ea typeface="+mn-ea"/>
                <a:cs typeface="+mn-cs"/>
              </a:defRPr>
            </a:lvl7pPr>
            <a:lvl8pPr marL="4267093" eaLnBrk="1" hangingPunct="1">
              <a:defRPr>
                <a:latin typeface="+mn-lt"/>
                <a:ea typeface="+mn-ea"/>
                <a:cs typeface="+mn-cs"/>
              </a:defRPr>
            </a:lvl8pPr>
            <a:lvl9pPr marL="4876678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roxima Nova Rg" panose="02000506030000020004" pitchFamily="50" charset="0"/>
              </a:rPr>
              <a:t>Measurement</a:t>
            </a:r>
          </a:p>
        </p:txBody>
      </p:sp>
    </p:spTree>
    <p:extLst>
      <p:ext uri="{BB962C8B-B14F-4D97-AF65-F5344CB8AC3E}">
        <p14:creationId xmlns:p14="http://schemas.microsoft.com/office/powerpoint/2010/main" val="248890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52053" y="32949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20</a:t>
            </a:fld>
            <a:endParaRPr lang="en-US"/>
          </a:p>
        </p:txBody>
      </p:sp>
      <p:sp>
        <p:nvSpPr>
          <p:cNvPr id="20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 II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Determine the distance around the shape given one length.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Write down the length of each side.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54145" y="2690150"/>
            <a:ext cx="617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Perpetua" panose="02020502060401020303" pitchFamily="18" charset="0"/>
              </a:rPr>
              <a:t>2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996544" y="2504209"/>
            <a:ext cx="3657602" cy="3651663"/>
            <a:chOff x="6996544" y="2504209"/>
            <a:chExt cx="3657602" cy="365166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996544" y="6138058"/>
              <a:ext cx="3657601" cy="1781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825344" y="3417125"/>
              <a:ext cx="182880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010400" y="2504209"/>
              <a:ext cx="13853" cy="36338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0654146" y="2504209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825344" y="3417125"/>
              <a:ext cx="0" cy="18258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825344" y="5242956"/>
              <a:ext cx="18288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996544" y="2504209"/>
              <a:ext cx="365760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0654145" y="5242956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162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21</a:t>
            </a:fld>
            <a:endParaRPr lang="en-US"/>
          </a:p>
        </p:txBody>
      </p:sp>
      <p:sp>
        <p:nvSpPr>
          <p:cNvPr id="20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 II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Determine the distance around the shape given one length.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Write down the length of each side.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0238" y="1924160"/>
            <a:ext cx="617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12</a:t>
            </a:r>
            <a:endParaRPr lang="en-US" sz="2800" b="1" dirty="0">
              <a:solidFill>
                <a:srgbClr val="0070C0"/>
              </a:solidFill>
              <a:latin typeface="Perpetua" panose="02020502060401020303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996544" y="2504209"/>
            <a:ext cx="3657602" cy="2726412"/>
            <a:chOff x="6996544" y="2504209"/>
            <a:chExt cx="3657602" cy="2726412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9763933" y="3429000"/>
              <a:ext cx="890213" cy="362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010400" y="2504209"/>
              <a:ext cx="18849" cy="180673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0654146" y="2504209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9763933" y="3417125"/>
              <a:ext cx="0" cy="875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996544" y="2504209"/>
              <a:ext cx="365760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858050" y="4293031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935132" y="5205947"/>
              <a:ext cx="890213" cy="362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865885" y="4315893"/>
              <a:ext cx="890213" cy="362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996544" y="4332616"/>
              <a:ext cx="890213" cy="362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908460" y="4317705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62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22</a:t>
            </a:fld>
            <a:endParaRPr lang="en-US"/>
          </a:p>
        </p:txBody>
      </p:sp>
      <p:sp>
        <p:nvSpPr>
          <p:cNvPr id="21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 II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Determine the distance around the shape given one length.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Write down the length of each side.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08149" y="4534382"/>
            <a:ext cx="617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Perpetua" panose="02020502060401020303" pitchFamily="18" charset="0"/>
              </a:rPr>
              <a:t>4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937359" y="2554350"/>
            <a:ext cx="4640142" cy="2747263"/>
            <a:chOff x="6937359" y="2554350"/>
            <a:chExt cx="4640142" cy="2747263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916908" y="2563585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1577501" y="3504211"/>
              <a:ext cx="0" cy="875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975735" y="3472541"/>
              <a:ext cx="964923" cy="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748699" y="4340532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8769571" y="5287357"/>
              <a:ext cx="986963" cy="142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9756534" y="4363394"/>
              <a:ext cx="1820967" cy="1672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937359" y="4380117"/>
              <a:ext cx="1840047" cy="362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799109" y="4365206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627911" y="3476501"/>
              <a:ext cx="933241" cy="138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975735" y="3476501"/>
              <a:ext cx="0" cy="875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0652656" y="2577440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7874514" y="2554350"/>
              <a:ext cx="2778142" cy="742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09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23</a:t>
            </a:fld>
            <a:endParaRPr lang="en-US"/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 II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Determine the distance around the shape given one length.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Write down the length of each side.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930738" y="5369704"/>
            <a:ext cx="617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4</a:t>
            </a:r>
            <a:endParaRPr lang="en-US" sz="2800" b="1" dirty="0">
              <a:solidFill>
                <a:srgbClr val="0070C0"/>
              </a:solidFill>
              <a:latin typeface="Perpetua" panose="02020502060401020303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915887" y="1582377"/>
            <a:ext cx="2767946" cy="3693246"/>
            <a:chOff x="6075212" y="1583480"/>
            <a:chExt cx="2767946" cy="369324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999509" y="2496396"/>
              <a:ext cx="91439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985657" y="1584202"/>
              <a:ext cx="15840" cy="91219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100950" y="3435288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75212" y="1584222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954486" y="3429000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7948539" y="2496396"/>
              <a:ext cx="5947" cy="92072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843158" y="3430093"/>
              <a:ext cx="0" cy="183609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096000" y="1583480"/>
              <a:ext cx="0" cy="183251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993577" y="3430093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913908" y="4363810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025236" y="4313321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906988" y="5266191"/>
              <a:ext cx="93617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46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2FA66-BB39-4352-A4F8-1376DCAC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A4FDF-222E-4329-97F8-F0C9C7D6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05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000"/>
    </mc:Choice>
    <mc:Fallback xmlns="">
      <p:transition spd="slow" advTm="78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Measurement: </a:t>
            </a:r>
            <a:r>
              <a:rPr lang="en-US" dirty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1" dirty="0">
                <a:solidFill>
                  <a:schemeClr val="accent1"/>
                </a:solidFill>
              </a:rPr>
              <a:t>What’s involved:</a:t>
            </a:r>
          </a:p>
          <a:p>
            <a:r>
              <a:rPr lang="en-US" dirty="0"/>
              <a:t>Comparing and ordering </a:t>
            </a:r>
            <a:r>
              <a:rPr lang="en-US" dirty="0" smtClean="0"/>
              <a:t>objects</a:t>
            </a:r>
          </a:p>
          <a:p>
            <a:r>
              <a:rPr lang="en-US" dirty="0" smtClean="0"/>
              <a:t>Describing </a:t>
            </a:r>
            <a:r>
              <a:rPr lang="en-US" dirty="0"/>
              <a:t>qualitative relationships</a:t>
            </a:r>
          </a:p>
          <a:p>
            <a:r>
              <a:rPr lang="en-US" dirty="0"/>
              <a:t>Measuring in non-standard units by iterating that unit</a:t>
            </a:r>
          </a:p>
          <a:p>
            <a:r>
              <a:rPr lang="en-US" dirty="0"/>
              <a:t>Measuring with standard units through iteration </a:t>
            </a:r>
          </a:p>
          <a:p>
            <a:r>
              <a:rPr lang="en-US" dirty="0"/>
              <a:t>Measurement comparisons</a:t>
            </a:r>
          </a:p>
          <a:p>
            <a:r>
              <a:rPr lang="en-US" dirty="0"/>
              <a:t>Internal number line for understanding magnitude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1" dirty="0">
                <a:solidFill>
                  <a:schemeClr val="accent1"/>
                </a:solidFill>
              </a:rPr>
              <a:t>Why it matters:</a:t>
            </a:r>
          </a:p>
          <a:p>
            <a:r>
              <a:rPr lang="en-US" dirty="0" smtClean="0"/>
              <a:t>Builds initial ideas of fractions, decimals, proportional reasoning, graphing, statistics and data</a:t>
            </a:r>
            <a:endParaRPr lang="en-US" dirty="0"/>
          </a:p>
          <a:p>
            <a:r>
              <a:rPr lang="en-US" dirty="0"/>
              <a:t>Connects concepts of spatial awareness to concepts of </a:t>
            </a:r>
            <a:r>
              <a:rPr lang="en-US" dirty="0" smtClean="0"/>
              <a:t>number</a:t>
            </a:r>
          </a:p>
          <a:p>
            <a:r>
              <a:rPr lang="en-US" dirty="0" smtClean="0"/>
              <a:t>Focuses </a:t>
            </a:r>
            <a:r>
              <a:rPr lang="en-US" dirty="0"/>
              <a:t>on the structure of </a:t>
            </a:r>
            <a:r>
              <a:rPr lang="en-US" dirty="0" smtClean="0"/>
              <a:t>mathematics: units, iteration</a:t>
            </a:r>
            <a:r>
              <a:rPr lang="en-US" dirty="0"/>
              <a:t>, partitioning, and transitivity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DMTI (2018) | RESOURCE MATERIALS DMTINSTITUTE.COM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8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09515" cy="1325563"/>
          </a:xfrm>
        </p:spPr>
        <p:txBody>
          <a:bodyPr>
            <a:noAutofit/>
          </a:bodyPr>
          <a:lstStyle/>
          <a:p>
            <a:r>
              <a:rPr lang="en-US" dirty="0" smtClean="0"/>
              <a:t>Measurement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Quick Draw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6749276" cy="43607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Materials </a:t>
            </a:r>
          </a:p>
          <a:p>
            <a:r>
              <a:rPr lang="en-US" sz="2600" dirty="0" smtClean="0"/>
              <a:t>Paper or drawing space</a:t>
            </a:r>
            <a:endParaRPr lang="en-US" sz="2600" dirty="0" smtClean="0"/>
          </a:p>
          <a:p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Measurement: </a:t>
            </a:r>
            <a:r>
              <a:rPr lang="en-US" dirty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8380036" cy="43607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Activity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Have </a:t>
            </a:r>
            <a:r>
              <a:rPr lang="en-US" sz="2600" dirty="0"/>
              <a:t>the child </a:t>
            </a:r>
            <a:r>
              <a:rPr lang="en-US" sz="2600" dirty="0" smtClean="0"/>
              <a:t>draw each shape on a piece of paper.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The goal is for the child to be as precise or exact as possible.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Teach the child to use transitivity to be more precise.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Use the sentence frame below:</a:t>
            </a:r>
          </a:p>
          <a:p>
            <a:pPr lvl="1">
              <a:buFontTx/>
              <a:buChar char="-"/>
            </a:pPr>
            <a:r>
              <a:rPr lang="en-US" sz="2200" i="1" dirty="0" smtClean="0"/>
              <a:t>I know this length is (the same, longer, shorter, two times longer, half as long, . . . ) as this other length.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6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6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908966" y="2516084"/>
            <a:ext cx="0" cy="182583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759538" y="2516084"/>
            <a:ext cx="0" cy="182583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08966" y="2516084"/>
            <a:ext cx="18505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908966" y="4341915"/>
            <a:ext cx="18505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572" y="2357898"/>
            <a:ext cx="1400175" cy="495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439240" y="4108065"/>
            <a:ext cx="1400175" cy="467699"/>
          </a:xfrm>
          <a:prstGeom prst="rect">
            <a:avLst/>
          </a:prstGeom>
        </p:spPr>
      </p:pic>
      <p:sp>
        <p:nvSpPr>
          <p:cNvPr id="15" name="Content Placeholder 5"/>
          <p:cNvSpPr txBox="1">
            <a:spLocks/>
          </p:cNvSpPr>
          <p:nvPr/>
        </p:nvSpPr>
        <p:spPr>
          <a:xfrm>
            <a:off x="979102" y="1642063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Draw this shape.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Use your fingers to determine whether your drawing is precise. Erase and change the lengths to make it the same.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Compare </a:t>
            </a:r>
            <a:r>
              <a:rPr lang="en-US" sz="2600" dirty="0"/>
              <a:t>the lengths of the different sides and explain the similarities or differences. (Use the sentence frame below).</a:t>
            </a:r>
          </a:p>
          <a:p>
            <a:pPr lvl="1">
              <a:buFontTx/>
              <a:buChar char="-"/>
            </a:pPr>
            <a:r>
              <a:rPr lang="en-US" sz="2200" i="1" dirty="0"/>
              <a:t>I know this length is </a:t>
            </a:r>
            <a:r>
              <a:rPr lang="en-US" sz="2200" i="1" dirty="0" smtClean="0"/>
              <a:t>(the same</a:t>
            </a:r>
            <a:r>
              <a:rPr lang="en-US" sz="2200" i="1" dirty="0"/>
              <a:t>, longer, shorter, two times longer, half as long, . . .) as this other length. </a:t>
            </a:r>
            <a:r>
              <a:rPr lang="en-US" sz="2600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6162444" y="2967335"/>
            <a:ext cx="1618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This line is the same length as </a:t>
            </a:r>
            <a:r>
              <a:rPr lang="en-US" i="1" dirty="0" smtClean="0">
                <a:solidFill>
                  <a:srgbClr val="0070C0"/>
                </a:solidFill>
              </a:rPr>
              <a:t>. . . </a:t>
            </a:r>
            <a:r>
              <a:rPr lang="en-US" i="1" dirty="0" smtClean="0"/>
              <a:t> </a:t>
            </a:r>
            <a:endParaRPr lang="en-US" i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995620" y="4094264"/>
            <a:ext cx="1400175" cy="495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V="1">
            <a:off x="9982200" y="2357898"/>
            <a:ext cx="1400175" cy="4676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542534">
            <a:off x="7267443" y="5010169"/>
            <a:ext cx="1400175" cy="4953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48044" flipV="1">
            <a:off x="9033740" y="5018051"/>
            <a:ext cx="1400175" cy="467699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8306566" y="4778740"/>
            <a:ext cx="13243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This line is the same length as </a:t>
            </a:r>
            <a:r>
              <a:rPr lang="en-US" i="1" dirty="0" smtClean="0">
                <a:solidFill>
                  <a:srgbClr val="0070C0"/>
                </a:solidFill>
              </a:rPr>
              <a:t>the others.</a:t>
            </a:r>
            <a:endParaRPr lang="en-US" i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801286">
            <a:off x="8990726" y="1407705"/>
            <a:ext cx="1400175" cy="4953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206796" flipV="1">
            <a:off x="7353805" y="1485725"/>
            <a:ext cx="1400175" cy="467699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8326698" y="1439776"/>
            <a:ext cx="13243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This line is the same </a:t>
            </a:r>
            <a:r>
              <a:rPr lang="en-US" i="1" dirty="0" smtClean="0">
                <a:solidFill>
                  <a:srgbClr val="0070C0"/>
                </a:solidFill>
              </a:rPr>
              <a:t>length too.</a:t>
            </a:r>
            <a:endParaRPr lang="en-US" i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9982200" y="2976376"/>
            <a:ext cx="17117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this length</a:t>
            </a:r>
            <a:r>
              <a:rPr lang="en-US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8930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7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082144" y="2516084"/>
            <a:ext cx="5486403" cy="3633849"/>
            <a:chOff x="6082144" y="2516084"/>
            <a:chExt cx="5486403" cy="363384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1550731" y="3429000"/>
              <a:ext cx="0" cy="272093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082144" y="6149933"/>
              <a:ext cx="5468587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910945" y="4341915"/>
              <a:ext cx="18288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96000" y="2516084"/>
              <a:ext cx="13853" cy="36338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910945" y="2516084"/>
              <a:ext cx="0" cy="18258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9739746" y="3429000"/>
              <a:ext cx="0" cy="91291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739746" y="3429000"/>
              <a:ext cx="18288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082144" y="2516084"/>
              <a:ext cx="18288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Draw this shape.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Use your fingers to determine whether your </a:t>
            </a:r>
            <a:r>
              <a:rPr lang="en-US" sz="2600" dirty="0" smtClean="0"/>
              <a:t>drawing </a:t>
            </a:r>
            <a:r>
              <a:rPr lang="en-US" sz="2600" dirty="0"/>
              <a:t>is precise. Erase and change the lengths to make it the same if needed.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Compare the lengths of the different sides and explain the similarities or differences. (Use the sentence frame below).</a:t>
            </a:r>
          </a:p>
          <a:p>
            <a:pPr lvl="1">
              <a:buFontTx/>
              <a:buChar char="-"/>
            </a:pPr>
            <a:r>
              <a:rPr lang="en-US" sz="2200" i="1" dirty="0"/>
              <a:t>I know this length is </a:t>
            </a:r>
            <a:r>
              <a:rPr lang="en-US" sz="2200" i="1" dirty="0" smtClean="0"/>
              <a:t>(the same</a:t>
            </a:r>
            <a:r>
              <a:rPr lang="en-US" sz="2200" i="1" dirty="0"/>
              <a:t>, longer, shorter, two times longer, half as long, . . .) as this other length. </a:t>
            </a:r>
            <a:r>
              <a:rPr 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97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8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996544" y="2504209"/>
            <a:ext cx="2757055" cy="3657599"/>
            <a:chOff x="6996544" y="2504209"/>
            <a:chExt cx="2757055" cy="3657599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996544" y="6138058"/>
              <a:ext cx="91439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910943" y="3449782"/>
              <a:ext cx="182880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10400" y="2504209"/>
              <a:ext cx="13853" cy="36338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9753599" y="2536866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922819" y="3429000"/>
              <a:ext cx="0" cy="93518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922819" y="4364181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96544" y="2504209"/>
              <a:ext cx="275705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777844" y="4364181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908966" y="5277097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922819" y="5248892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Draw this shape.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Use your fingers to determine whether your </a:t>
            </a:r>
            <a:r>
              <a:rPr lang="en-US" sz="2600" dirty="0" smtClean="0"/>
              <a:t>drawing </a:t>
            </a:r>
            <a:r>
              <a:rPr lang="en-US" sz="2600" dirty="0"/>
              <a:t>is precise. Erase and change the lengths to make it the same if needed.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Compare the lengths of the different sides and explain the similarities or differences. (Use the sentence frame below).</a:t>
            </a:r>
          </a:p>
          <a:p>
            <a:pPr lvl="1">
              <a:buFontTx/>
              <a:buChar char="-"/>
            </a:pPr>
            <a:r>
              <a:rPr lang="en-US" sz="2200" i="1" dirty="0"/>
              <a:t>I know this length is </a:t>
            </a:r>
            <a:r>
              <a:rPr lang="en-US" sz="2200" i="1" dirty="0" smtClean="0"/>
              <a:t>(the same</a:t>
            </a:r>
            <a:r>
              <a:rPr lang="en-US" sz="2200" i="1" dirty="0"/>
              <a:t>, longer, shorter, two times longer, half as long, . . .) as this other length. </a:t>
            </a:r>
            <a:r>
              <a:rPr 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19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Measurement: </a:t>
            </a:r>
            <a:r>
              <a:rPr lang="en-US" dirty="0" smtClean="0">
                <a:solidFill>
                  <a:schemeClr val="accent1"/>
                </a:solidFill>
              </a:rPr>
              <a:t>Quick Draw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9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096000" y="2513116"/>
            <a:ext cx="5494317" cy="3695492"/>
            <a:chOff x="6096000" y="2513116"/>
            <a:chExt cx="5494317" cy="369549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7010401" y="5260768"/>
              <a:ext cx="91439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0693730" y="5245183"/>
              <a:ext cx="894612" cy="74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10401" y="2513116"/>
              <a:ext cx="0" cy="273280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9773390" y="4361955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7920841" y="3429000"/>
              <a:ext cx="3959" cy="184661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843158" y="5260768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096000" y="6187044"/>
              <a:ext cx="5494317" cy="2156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96000" y="2516084"/>
              <a:ext cx="0" cy="367096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121729" y="2516084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693730" y="4347852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954486" y="3429000"/>
              <a:ext cx="88867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9731830" y="4333751"/>
              <a:ext cx="961900" cy="1410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833259" y="3428258"/>
              <a:ext cx="3959" cy="184661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1588342" y="5245183"/>
              <a:ext cx="0" cy="9129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Content Placeholder 5"/>
          <p:cNvSpPr txBox="1">
            <a:spLocks/>
          </p:cNvSpPr>
          <p:nvPr/>
        </p:nvSpPr>
        <p:spPr>
          <a:xfrm>
            <a:off x="968825" y="1532168"/>
            <a:ext cx="4947260" cy="43607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Draw this shape.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Use your fingers to determine whether your </a:t>
            </a:r>
            <a:r>
              <a:rPr lang="en-US" sz="2600" dirty="0" smtClean="0"/>
              <a:t>drawing </a:t>
            </a:r>
            <a:r>
              <a:rPr lang="en-US" sz="2600" dirty="0"/>
              <a:t>is precise. Erase and change the lengths to make it the same if needed.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Compare the lengths of the different sides and explain the similarities or differences. (Use the sentence frame below).</a:t>
            </a:r>
          </a:p>
          <a:p>
            <a:pPr lvl="1">
              <a:buFontTx/>
              <a:buChar char="-"/>
            </a:pPr>
            <a:r>
              <a:rPr lang="en-US" sz="2200" i="1" dirty="0"/>
              <a:t>I know this length </a:t>
            </a:r>
            <a:r>
              <a:rPr lang="en-US" sz="2200" i="1" dirty="0" smtClean="0"/>
              <a:t>is (the same</a:t>
            </a:r>
            <a:r>
              <a:rPr lang="en-US" sz="2200" i="1" dirty="0"/>
              <a:t>, longer, shorter, two times longer, half as long, . . .) as this other length. </a:t>
            </a:r>
            <a:r>
              <a:rPr 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890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1495</Words>
  <Application>Microsoft Office PowerPoint</Application>
  <PresentationFormat>Widescreen</PresentationFormat>
  <Paragraphs>195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맑은 고딕</vt:lpstr>
      <vt:lpstr>Arial</vt:lpstr>
      <vt:lpstr>Calibri</vt:lpstr>
      <vt:lpstr>Lucida Sans</vt:lpstr>
      <vt:lpstr>Perpetua</vt:lpstr>
      <vt:lpstr>Proxima Nova Rg</vt:lpstr>
      <vt:lpstr>Proxima Nova Th</vt:lpstr>
      <vt:lpstr>Office Theme</vt:lpstr>
      <vt:lpstr>PowerPoint Presentation</vt:lpstr>
      <vt:lpstr>PowerPoint Presentation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Measurement: Quick Draw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Brendefur, PhD</dc:creator>
  <cp:lastModifiedBy>Jana Estes</cp:lastModifiedBy>
  <cp:revision>42</cp:revision>
  <dcterms:created xsi:type="dcterms:W3CDTF">2018-08-30T14:42:13Z</dcterms:created>
  <dcterms:modified xsi:type="dcterms:W3CDTF">2019-05-15T16:51:44Z</dcterms:modified>
</cp:coreProperties>
</file>